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9"/>
  </p:notesMasterIdLst>
  <p:handoutMasterIdLst>
    <p:handoutMasterId r:id="rId50"/>
  </p:handoutMasterIdLst>
  <p:sldIdLst>
    <p:sldId id="282" r:id="rId2"/>
    <p:sldId id="303" r:id="rId3"/>
    <p:sldId id="360" r:id="rId4"/>
    <p:sldId id="388" r:id="rId5"/>
    <p:sldId id="389" r:id="rId6"/>
    <p:sldId id="371" r:id="rId7"/>
    <p:sldId id="430" r:id="rId8"/>
    <p:sldId id="429" r:id="rId9"/>
    <p:sldId id="431" r:id="rId10"/>
    <p:sldId id="417" r:id="rId11"/>
    <p:sldId id="418" r:id="rId12"/>
    <p:sldId id="420" r:id="rId13"/>
    <p:sldId id="340" r:id="rId14"/>
    <p:sldId id="421" r:id="rId15"/>
    <p:sldId id="422" r:id="rId16"/>
    <p:sldId id="373" r:id="rId17"/>
    <p:sldId id="390" r:id="rId18"/>
    <p:sldId id="391" r:id="rId19"/>
    <p:sldId id="426" r:id="rId20"/>
    <p:sldId id="341" r:id="rId21"/>
    <p:sldId id="350" r:id="rId22"/>
    <p:sldId id="427" r:id="rId23"/>
    <p:sldId id="353" r:id="rId24"/>
    <p:sldId id="377" r:id="rId25"/>
    <p:sldId id="432" r:id="rId26"/>
    <p:sldId id="344" r:id="rId27"/>
    <p:sldId id="387" r:id="rId28"/>
    <p:sldId id="355" r:id="rId29"/>
    <p:sldId id="378" r:id="rId30"/>
    <p:sldId id="396" r:id="rId31"/>
    <p:sldId id="397" r:id="rId32"/>
    <p:sldId id="425" r:id="rId33"/>
    <p:sldId id="428" r:id="rId34"/>
    <p:sldId id="434" r:id="rId35"/>
    <p:sldId id="435" r:id="rId36"/>
    <p:sldId id="436" r:id="rId37"/>
    <p:sldId id="413" r:id="rId38"/>
    <p:sldId id="411" r:id="rId39"/>
    <p:sldId id="437" r:id="rId40"/>
    <p:sldId id="375" r:id="rId41"/>
    <p:sldId id="379" r:id="rId42"/>
    <p:sldId id="393" r:id="rId43"/>
    <p:sldId id="394" r:id="rId44"/>
    <p:sldId id="372" r:id="rId45"/>
    <p:sldId id="419" r:id="rId46"/>
    <p:sldId id="433" r:id="rId47"/>
    <p:sldId id="314" r:id="rId48"/>
  </p:sldIdLst>
  <p:sldSz cx="9144000" cy="6858000" type="screen4x3"/>
  <p:notesSz cx="6997700" cy="9283700"/>
  <p:defaultTextStyle>
    <a:defPPr>
      <a:defRPr lang="en-US"/>
    </a:defPPr>
    <a:lvl1pPr algn="ctr" rtl="0" eaLnBrk="0" fontAlgn="base" hangingPunct="0">
      <a:spcBef>
        <a:spcPct val="50000"/>
      </a:spcBef>
      <a:spcAft>
        <a:spcPct val="0"/>
      </a:spcAft>
      <a:defRPr sz="1600" kern="1200">
        <a:solidFill>
          <a:srgbClr val="000000"/>
        </a:solidFill>
        <a:latin typeface="Arial" charset="0"/>
        <a:ea typeface="+mn-ea"/>
        <a:cs typeface="+mn-cs"/>
      </a:defRPr>
    </a:lvl1pPr>
    <a:lvl2pPr marL="457200" algn="ctr" rtl="0" eaLnBrk="0" fontAlgn="base" hangingPunct="0">
      <a:spcBef>
        <a:spcPct val="50000"/>
      </a:spcBef>
      <a:spcAft>
        <a:spcPct val="0"/>
      </a:spcAft>
      <a:defRPr sz="1600" kern="1200">
        <a:solidFill>
          <a:srgbClr val="000000"/>
        </a:solidFill>
        <a:latin typeface="Arial" charset="0"/>
        <a:ea typeface="+mn-ea"/>
        <a:cs typeface="+mn-cs"/>
      </a:defRPr>
    </a:lvl2pPr>
    <a:lvl3pPr marL="914400" algn="ctr" rtl="0" eaLnBrk="0" fontAlgn="base" hangingPunct="0">
      <a:spcBef>
        <a:spcPct val="50000"/>
      </a:spcBef>
      <a:spcAft>
        <a:spcPct val="0"/>
      </a:spcAft>
      <a:defRPr sz="1600" kern="1200">
        <a:solidFill>
          <a:srgbClr val="000000"/>
        </a:solidFill>
        <a:latin typeface="Arial" charset="0"/>
        <a:ea typeface="+mn-ea"/>
        <a:cs typeface="+mn-cs"/>
      </a:defRPr>
    </a:lvl3pPr>
    <a:lvl4pPr marL="1371600" algn="ctr" rtl="0" eaLnBrk="0" fontAlgn="base" hangingPunct="0">
      <a:spcBef>
        <a:spcPct val="50000"/>
      </a:spcBef>
      <a:spcAft>
        <a:spcPct val="0"/>
      </a:spcAft>
      <a:defRPr sz="1600" kern="1200">
        <a:solidFill>
          <a:srgbClr val="000000"/>
        </a:solidFill>
        <a:latin typeface="Arial" charset="0"/>
        <a:ea typeface="+mn-ea"/>
        <a:cs typeface="+mn-cs"/>
      </a:defRPr>
    </a:lvl4pPr>
    <a:lvl5pPr marL="1828800" algn="ctr" rtl="0" eaLnBrk="0" fontAlgn="base" hangingPunct="0">
      <a:spcBef>
        <a:spcPct val="50000"/>
      </a:spcBef>
      <a:spcAft>
        <a:spcPct val="0"/>
      </a:spcAft>
      <a:defRPr sz="1600" kern="1200">
        <a:solidFill>
          <a:srgbClr val="000000"/>
        </a:solidFill>
        <a:latin typeface="Arial" charset="0"/>
        <a:ea typeface="+mn-ea"/>
        <a:cs typeface="+mn-cs"/>
      </a:defRPr>
    </a:lvl5pPr>
    <a:lvl6pPr marL="2286000" algn="l" defTabSz="914400" rtl="0" eaLnBrk="1" latinLnBrk="0" hangingPunct="1">
      <a:defRPr sz="1600" kern="1200">
        <a:solidFill>
          <a:srgbClr val="000000"/>
        </a:solidFill>
        <a:latin typeface="Arial" charset="0"/>
        <a:ea typeface="+mn-ea"/>
        <a:cs typeface="+mn-cs"/>
      </a:defRPr>
    </a:lvl6pPr>
    <a:lvl7pPr marL="2743200" algn="l" defTabSz="914400" rtl="0" eaLnBrk="1" latinLnBrk="0" hangingPunct="1">
      <a:defRPr sz="1600" kern="1200">
        <a:solidFill>
          <a:srgbClr val="000000"/>
        </a:solidFill>
        <a:latin typeface="Arial" charset="0"/>
        <a:ea typeface="+mn-ea"/>
        <a:cs typeface="+mn-cs"/>
      </a:defRPr>
    </a:lvl7pPr>
    <a:lvl8pPr marL="3200400" algn="l" defTabSz="914400" rtl="0" eaLnBrk="1" latinLnBrk="0" hangingPunct="1">
      <a:defRPr sz="1600" kern="1200">
        <a:solidFill>
          <a:srgbClr val="000000"/>
        </a:solidFill>
        <a:latin typeface="Arial" charset="0"/>
        <a:ea typeface="+mn-ea"/>
        <a:cs typeface="+mn-cs"/>
      </a:defRPr>
    </a:lvl8pPr>
    <a:lvl9pPr marL="3657600" algn="l" defTabSz="914400" rtl="0" eaLnBrk="1" latinLnBrk="0" hangingPunct="1">
      <a:defRPr sz="1600" kern="1200">
        <a:solidFill>
          <a:srgbClr val="000000"/>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PRI" initials=""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C0C0C0"/>
    <a:srgbClr val="F8F8F8"/>
    <a:srgbClr val="FF0000"/>
    <a:srgbClr val="808080"/>
    <a:srgbClr val="B2B2B2"/>
    <a:srgbClr val="FFFF99"/>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1453" autoAdjust="0"/>
  </p:normalViewPr>
  <p:slideViewPr>
    <p:cSldViewPr snapToGrid="0">
      <p:cViewPr>
        <p:scale>
          <a:sx n="107" d="100"/>
          <a:sy n="107" d="100"/>
        </p:scale>
        <p:origin x="-84" y="-48"/>
      </p:cViewPr>
      <p:guideLst>
        <p:guide orient="horz" pos="2160"/>
        <p:guide pos="2880"/>
      </p:guideLst>
    </p:cSldViewPr>
  </p:slideViewPr>
  <p:outlineViewPr>
    <p:cViewPr>
      <p:scale>
        <a:sx n="33" d="100"/>
        <a:sy n="33" d="100"/>
      </p:scale>
      <p:origin x="24" y="1587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2490" y="-102"/>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ctr" anchorCtr="0" compatLnSpc="1">
            <a:prstTxWarp prst="textNoShape">
              <a:avLst/>
            </a:prstTxWarp>
          </a:bodyPr>
          <a:lstStyle>
            <a:lvl1pPr algn="l" defTabSz="930275">
              <a:defRPr sz="1200"/>
            </a:lvl1pPr>
          </a:lstStyle>
          <a:p>
            <a:endParaRPr lang="en-US"/>
          </a:p>
        </p:txBody>
      </p:sp>
      <p:sp>
        <p:nvSpPr>
          <p:cNvPr id="114691"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92958" tIns="46479" rIns="92958" bIns="46479" numCol="1" anchor="ctr" anchorCtr="0" compatLnSpc="1">
            <a:prstTxWarp prst="textNoShape">
              <a:avLst/>
            </a:prstTxWarp>
          </a:bodyPr>
          <a:lstStyle>
            <a:lvl1pPr algn="r" defTabSz="930275">
              <a:defRPr sz="1200"/>
            </a:lvl1pPr>
          </a:lstStyle>
          <a:p>
            <a:endParaRPr lang="en-US"/>
          </a:p>
        </p:txBody>
      </p:sp>
      <p:sp>
        <p:nvSpPr>
          <p:cNvPr id="114692" name="Rectangle 4"/>
          <p:cNvSpPr>
            <a:spLocks noGrp="1" noChangeArrowheads="1"/>
          </p:cNvSpPr>
          <p:nvPr>
            <p:ph type="ftr" sz="quarter" idx="2"/>
          </p:nvPr>
        </p:nvSpPr>
        <p:spPr bwMode="auto">
          <a:xfrm>
            <a:off x="0" y="88201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l" defTabSz="930275">
              <a:defRPr sz="1200"/>
            </a:lvl1pPr>
          </a:lstStyle>
          <a:p>
            <a:endParaRPr lang="en-US"/>
          </a:p>
        </p:txBody>
      </p:sp>
      <p:sp>
        <p:nvSpPr>
          <p:cNvPr id="114693" name="Rectangle 5"/>
          <p:cNvSpPr>
            <a:spLocks noGrp="1" noChangeArrowheads="1"/>
          </p:cNvSpPr>
          <p:nvPr>
            <p:ph type="sldNum" sz="quarter" idx="3"/>
          </p:nvPr>
        </p:nvSpPr>
        <p:spPr bwMode="auto">
          <a:xfrm>
            <a:off x="3965575" y="88201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fld id="{E85FE92A-2614-43D2-A653-1DD650C7496A}" type="slidenum">
              <a:rPr lang="en-US"/>
              <a:pPr/>
              <a:t>‹#›</a:t>
            </a:fld>
            <a:endParaRPr lang="en-US"/>
          </a:p>
        </p:txBody>
      </p:sp>
    </p:spTree>
    <p:extLst>
      <p:ext uri="{BB962C8B-B14F-4D97-AF65-F5344CB8AC3E}">
        <p14:creationId xmlns:p14="http://schemas.microsoft.com/office/powerpoint/2010/main" val="744992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l" defTabSz="930275">
              <a:spcBef>
                <a:spcPct val="0"/>
              </a:spcBef>
              <a:defRPr sz="1200">
                <a:solidFill>
                  <a:schemeClr val="tx1"/>
                </a:solidFill>
              </a:defRPr>
            </a:lvl1pPr>
          </a:lstStyle>
          <a:p>
            <a:endParaRPr lang="en-US"/>
          </a:p>
        </p:txBody>
      </p:sp>
      <p:sp>
        <p:nvSpPr>
          <p:cNvPr id="30723"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spcBef>
                <a:spcPct val="0"/>
              </a:spcBef>
              <a:defRPr sz="1200">
                <a:solidFill>
                  <a:schemeClr val="tx1"/>
                </a:solidFill>
              </a:defRPr>
            </a:lvl1pPr>
          </a:lstStyle>
          <a:p>
            <a:endParaRPr lang="en-US"/>
          </a:p>
        </p:txBody>
      </p:sp>
      <p:sp>
        <p:nvSpPr>
          <p:cNvPr id="30724"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933450" y="4410075"/>
            <a:ext cx="5130800" cy="4176713"/>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6" name="Rectangle 6"/>
          <p:cNvSpPr>
            <a:spLocks noGrp="1" noChangeArrowheads="1"/>
          </p:cNvSpPr>
          <p:nvPr>
            <p:ph type="ftr" sz="quarter" idx="4"/>
          </p:nvPr>
        </p:nvSpPr>
        <p:spPr bwMode="auto">
          <a:xfrm>
            <a:off x="0" y="88201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l" defTabSz="930275">
              <a:spcBef>
                <a:spcPct val="0"/>
              </a:spcBef>
              <a:defRPr sz="1200">
                <a:solidFill>
                  <a:schemeClr val="tx1"/>
                </a:solidFill>
              </a:defRPr>
            </a:lvl1pPr>
          </a:lstStyle>
          <a:p>
            <a:endParaRPr lang="en-US"/>
          </a:p>
        </p:txBody>
      </p:sp>
      <p:sp>
        <p:nvSpPr>
          <p:cNvPr id="30727" name="Rectangle 7"/>
          <p:cNvSpPr>
            <a:spLocks noGrp="1" noChangeArrowheads="1"/>
          </p:cNvSpPr>
          <p:nvPr>
            <p:ph type="sldNum" sz="quarter" idx="5"/>
          </p:nvPr>
        </p:nvSpPr>
        <p:spPr bwMode="auto">
          <a:xfrm>
            <a:off x="3965575" y="88201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spcBef>
                <a:spcPct val="0"/>
              </a:spcBef>
              <a:defRPr sz="1200">
                <a:solidFill>
                  <a:schemeClr val="tx1"/>
                </a:solidFill>
              </a:defRPr>
            </a:lvl1pPr>
          </a:lstStyle>
          <a:p>
            <a:fld id="{B71051D0-C227-490F-BA97-FCFAFA6E2DA5}" type="slidenum">
              <a:rPr lang="en-US"/>
              <a:pPr/>
              <a:t>‹#›</a:t>
            </a:fld>
            <a:endParaRPr lang="en-US"/>
          </a:p>
        </p:txBody>
      </p:sp>
    </p:spTree>
    <p:extLst>
      <p:ext uri="{BB962C8B-B14F-4D97-AF65-F5344CB8AC3E}">
        <p14:creationId xmlns:p14="http://schemas.microsoft.com/office/powerpoint/2010/main" val="127467073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A4DFC7-33DB-453C-8171-FC2E995A39AD}" type="slidenum">
              <a:rPr lang="en-US"/>
              <a:pPr/>
              <a:t>1</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773AAC-E6AD-4F23-A375-A7FEE2D7AC7F}" type="slidenum">
              <a:rPr lang="en-US"/>
              <a:pPr/>
              <a:t>2</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pPr>
              <a:spcAft>
                <a:spcPct val="75000"/>
              </a:spcAft>
              <a:buFont typeface="Wingdings" pitchFamily="2" charset="2"/>
              <a:buNone/>
            </a:pPr>
            <a:r>
              <a:rPr lang="en-US"/>
              <a:t>Core cooling and containment assessment</a:t>
            </a:r>
          </a:p>
          <a:p>
            <a:pPr>
              <a:spcAft>
                <a:spcPct val="75000"/>
              </a:spcAft>
              <a:buFont typeface="Wingdings" pitchFamily="2" charset="2"/>
              <a:buNone/>
            </a:pPr>
            <a:r>
              <a:rPr lang="en-US"/>
              <a:t>Spent fuel pool evolution, criticality, and fuel degradation assessment and mitigation options</a:t>
            </a:r>
          </a:p>
          <a:p>
            <a:pPr>
              <a:spcAft>
                <a:spcPct val="75000"/>
              </a:spcAft>
              <a:buFont typeface="Wingdings" pitchFamily="2" charset="2"/>
              <a:buNone/>
            </a:pPr>
            <a:r>
              <a:rPr lang="en-US"/>
              <a:t>On- and off-site dose rate and contamination assessments</a:t>
            </a:r>
          </a:p>
          <a:p>
            <a:pPr>
              <a:spcAft>
                <a:spcPct val="75000"/>
              </a:spcAft>
              <a:buFont typeface="Wingdings" pitchFamily="2" charset="2"/>
              <a:buNone/>
            </a:pPr>
            <a:r>
              <a:rPr lang="en-US"/>
              <a:t>Spent fuel pool structural integrity assessment</a:t>
            </a:r>
          </a:p>
          <a:p>
            <a:pPr>
              <a:spcAft>
                <a:spcPct val="75000"/>
              </a:spcAft>
              <a:buFont typeface="Wingdings" pitchFamily="2" charset="2"/>
              <a:buNone/>
            </a:pPr>
            <a:r>
              <a:rPr lang="en-US"/>
              <a:t>Contamination “fixative” assessment </a:t>
            </a:r>
          </a:p>
          <a:p>
            <a:pPr>
              <a:spcAft>
                <a:spcPct val="75000"/>
              </a:spcAft>
              <a:buFont typeface="Wingdings" pitchFamily="2" charset="2"/>
              <a:buNone/>
            </a:pPr>
            <a:r>
              <a:rPr lang="en-US"/>
              <a:t>Stability guidance – core, containment, spent fuel pools</a:t>
            </a:r>
          </a:p>
          <a:p>
            <a:endParaRPr lang="en-US"/>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BE289B-0D70-4719-83AD-ADD188FD569B}" type="slidenum">
              <a:rPr lang="en-US"/>
              <a:pPr/>
              <a:t>3</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a:p>
            <a:r>
              <a:rPr lang="en-US"/>
              <a:t>INPO-NEI-EPRI is key interface: Receive over $200 million annually from Identical domestic members.</a:t>
            </a:r>
          </a:p>
          <a:p>
            <a:r>
              <a:rPr lang="en-US"/>
              <a:t>--each organization with different core competencies</a:t>
            </a:r>
          </a:p>
          <a:p>
            <a:r>
              <a:rPr lang="en-US"/>
              <a:t>--each organization with same core objective—success of commercial nuclear industry—good for country and global community</a:t>
            </a:r>
          </a:p>
          <a:p>
            <a:endParaRPr lang="en-US"/>
          </a:p>
          <a:p>
            <a:r>
              <a:rPr lang="en-US"/>
              <a:t>Federal Role is so important</a:t>
            </a:r>
          </a:p>
          <a:p>
            <a:r>
              <a:rPr lang="en-US"/>
              <a:t>-- Regulatory Function</a:t>
            </a:r>
          </a:p>
          <a:p>
            <a:r>
              <a:rPr lang="en-US"/>
              <a:t>-- Resource for enabling research that is not appropriate for industry</a:t>
            </a:r>
          </a:p>
          <a:p>
            <a:endParaRPr lang="en-US"/>
          </a:p>
          <a:p>
            <a:r>
              <a:rPr lang="en-US"/>
              <a:t>Leverage Global Talent – dozens of bi- and multi-lateral relationships—two examples</a:t>
            </a:r>
          </a:p>
          <a:p>
            <a:r>
              <a:rPr lang="en-US"/>
              <a:t>-- Niigata Chuetsu Oki earthquake –INPO, NEI and EPRI contacted by JANTI. Assisted in peer reviews, SMA and SPRA, restart criteria, ‘hidden damage’ methodologies, Fire Protection</a:t>
            </a:r>
          </a:p>
          <a:p>
            <a:r>
              <a:rPr lang="en-US"/>
              <a:t>-- JANTI organized Seismic Symposium at KK Site– Feb ’08 – TEPCO and</a:t>
            </a:r>
          </a:p>
          <a:p>
            <a:r>
              <a:rPr lang="en-US"/>
              <a:t>-- JANTI – Fire Protection Assessment and Design methods</a:t>
            </a:r>
          </a:p>
          <a:p>
            <a:endParaRPr lang="en-US"/>
          </a:p>
          <a:p>
            <a:r>
              <a:rPr lang="en-US"/>
              <a:t>EDF Materials Aging Institute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1051D0-C227-490F-BA97-FCFAFA6E2DA5}" type="slidenum">
              <a:rPr lang="en-US" smtClean="0"/>
              <a:pPr/>
              <a:t>32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1051D0-C227-490F-BA97-FCFAFA6E2DA5}" type="slidenum">
              <a:rPr lang="en-US" smtClean="0"/>
              <a:pPr/>
              <a:t>34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summary was shared with INPO, TEPCO, and NRC.</a:t>
            </a:r>
          </a:p>
          <a:p>
            <a:r>
              <a:rPr lang="en-US" dirty="0" smtClean="0"/>
              <a:t>One page summary touching on 5 key considerations.</a:t>
            </a:r>
          </a:p>
          <a:p>
            <a:endParaRPr lang="en-US" dirty="0" smtClean="0"/>
          </a:p>
          <a:p>
            <a:r>
              <a:rPr lang="en-US" dirty="0" smtClean="0"/>
              <a:t>Aligned with preliminary ORNL Assessment provided to NRC on 18 March 2011:</a:t>
            </a:r>
          </a:p>
          <a:p>
            <a:r>
              <a:rPr lang="en-US" dirty="0" smtClean="0"/>
              <a:t>“Our opinion is that criticality in the spent fuel pools is very unlikely, particularly if boron is being used, and that, if other information is correct, such as the water level in the pool at unit 4 is very low (or empty), the consequences of criticality in one of the spent fuel pools will not be significant in comparison to the consequences of the pool remaining empty/exposed.  As a reminder to all, these are BWR spent fuel pools, and hence did not have borated water in them to begin with.  These are our personal/professional opinions, based on the information available to us at this time, and should be treated as such.”</a:t>
            </a:r>
          </a:p>
          <a:p>
            <a:endParaRPr lang="en-US" dirty="0"/>
          </a:p>
        </p:txBody>
      </p:sp>
      <p:sp>
        <p:nvSpPr>
          <p:cNvPr id="4" name="Slide Number Placeholder 3"/>
          <p:cNvSpPr>
            <a:spLocks noGrp="1"/>
          </p:cNvSpPr>
          <p:nvPr>
            <p:ph type="sldNum" sz="quarter" idx="10"/>
          </p:nvPr>
        </p:nvSpPr>
        <p:spPr/>
        <p:txBody>
          <a:bodyPr/>
          <a:lstStyle/>
          <a:p>
            <a:fld id="{B71051D0-C227-490F-BA97-FCFAFA6E2DA5}" type="slidenum">
              <a:rPr lang="en-US" smtClean="0"/>
              <a:pPr/>
              <a:t>35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1051D0-C227-490F-BA97-FCFAFA6E2DA5}" type="slidenum">
              <a:rPr lang="en-US" smtClean="0"/>
              <a:pPr/>
              <a:t>39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160,000 </a:t>
            </a:r>
            <a:r>
              <a:rPr lang="en-US" dirty="0" err="1" smtClean="0"/>
              <a:t>Bq</a:t>
            </a:r>
            <a:r>
              <a:rPr lang="en-US" dirty="0" smtClean="0"/>
              <a:t> ~ 4 </a:t>
            </a:r>
            <a:r>
              <a:rPr lang="en-US" dirty="0" err="1" smtClean="0"/>
              <a:t>uCi</a:t>
            </a:r>
            <a:endParaRPr lang="en-US" dirty="0"/>
          </a:p>
        </p:txBody>
      </p:sp>
      <p:sp>
        <p:nvSpPr>
          <p:cNvPr id="4" name="Slide Number Placeholder 3"/>
          <p:cNvSpPr>
            <a:spLocks noGrp="1"/>
          </p:cNvSpPr>
          <p:nvPr>
            <p:ph type="sldNum" sz="quarter" idx="10"/>
          </p:nvPr>
        </p:nvSpPr>
        <p:spPr/>
        <p:txBody>
          <a:bodyPr/>
          <a:lstStyle/>
          <a:p>
            <a:fld id="{B71051D0-C227-490F-BA97-FCFAFA6E2DA5}" type="slidenum">
              <a:rPr lang="en-US" smtClean="0"/>
              <a:pPr/>
              <a:t>41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BF5621-F84E-40E9-B4D2-E1D55C6BE382}" type="slidenum">
              <a:rPr lang="en-US"/>
              <a:pPr/>
              <a:t>46</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pPr>
              <a:spcAft>
                <a:spcPct val="75000"/>
              </a:spcAft>
            </a:pPr>
            <a:r>
              <a:rPr lang="en-US" sz="1000"/>
              <a:t>Requires Prospective analysis of the unimaginable </a:t>
            </a:r>
          </a:p>
          <a:p>
            <a:pPr>
              <a:spcAft>
                <a:spcPct val="75000"/>
              </a:spcAft>
            </a:pPr>
            <a:r>
              <a:rPr lang="en-US" sz="1000"/>
              <a:t>Apply Fukushima filter to:</a:t>
            </a:r>
          </a:p>
          <a:p>
            <a:pPr>
              <a:spcAft>
                <a:spcPct val="75000"/>
              </a:spcAft>
              <a:buFont typeface="Wingdings" pitchFamily="2" charset="2"/>
              <a:buNone/>
            </a:pPr>
            <a:r>
              <a:rPr lang="en-US" sz="1000"/>
              <a:t>Conduct internal EPRI assessment  </a:t>
            </a:r>
          </a:p>
          <a:p>
            <a:pPr>
              <a:spcAft>
                <a:spcPct val="75000"/>
              </a:spcAft>
              <a:buFont typeface="Wingdings" pitchFamily="2" charset="2"/>
              <a:buNone/>
            </a:pPr>
            <a:r>
              <a:rPr lang="en-US" sz="1000"/>
              <a:t>Integrate external member input   </a:t>
            </a:r>
          </a:p>
          <a:p>
            <a:pPr>
              <a:spcAft>
                <a:spcPct val="75000"/>
              </a:spcAft>
              <a:buFont typeface="Wingdings" pitchFamily="2" charset="2"/>
              <a:buNone/>
            </a:pPr>
            <a:r>
              <a:rPr lang="en-US" sz="1000"/>
              <a:t>Modify strategic roadmaps as necessary</a:t>
            </a:r>
          </a:p>
          <a:p>
            <a:pPr>
              <a:spcAft>
                <a:spcPct val="75000"/>
              </a:spcAft>
              <a:buFont typeface="Wingdings" pitchFamily="2" charset="2"/>
              <a:buNone/>
            </a:pPr>
            <a:r>
              <a:rPr lang="en-US" sz="1000"/>
              <a:t>Review re-prioritization recommendations with NPC</a:t>
            </a:r>
          </a:p>
          <a:p>
            <a:pPr>
              <a:spcAft>
                <a:spcPct val="75000"/>
              </a:spcAft>
              <a:buFont typeface="Wingdings" pitchFamily="2" charset="2"/>
              <a:buNone/>
            </a:pPr>
            <a:r>
              <a:rPr lang="en-US" sz="1000"/>
              <a:t>Make adjustments to portfolio</a:t>
            </a:r>
          </a:p>
          <a:p>
            <a:endParaRPr lang="en-US" sz="1000"/>
          </a:p>
          <a:p>
            <a:endParaRPr lang="en-US" sz="1000"/>
          </a:p>
          <a:p>
            <a:r>
              <a:rPr lang="en-US" sz="1000"/>
              <a:t>provide direction to develop response actions</a:t>
            </a:r>
          </a:p>
          <a:p>
            <a:pPr lvl="1"/>
            <a:r>
              <a:rPr lang="en-US" sz="1000"/>
              <a:t>Ensure long term viability of emergency response equipment, procedures and training</a:t>
            </a:r>
          </a:p>
          <a:p>
            <a:pPr lvl="1"/>
            <a:r>
              <a:rPr lang="en-US" sz="1000"/>
              <a:t>Coping strategies well synchronized to ensure core cooling, containment integrity and spent fuel cooling</a:t>
            </a:r>
          </a:p>
          <a:p>
            <a:pPr lvl="1"/>
            <a:r>
              <a:rPr lang="en-US" sz="1000"/>
              <a:t>Strategies must be symptom-based and applied to multiple units</a:t>
            </a:r>
          </a:p>
          <a:p>
            <a:pPr lvl="1"/>
            <a:r>
              <a:rPr lang="en-US" sz="1000"/>
              <a:t>Strategies should consider prevention, coping and mitigation to optimize timeliness and resource allocation</a:t>
            </a:r>
          </a:p>
          <a:p>
            <a:endParaRPr lang="en-US" sz="100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8740" name="Picture 68" descr="2011 Title Slide_v4_FINAL"/>
          <p:cNvPicPr>
            <a:picLocks noChangeAspect="1" noChangeArrowheads="1"/>
          </p:cNvPicPr>
          <p:nvPr/>
        </p:nvPicPr>
        <p:blipFill>
          <a:blip r:embed="rId2" cstate="print"/>
          <a:srcRect/>
          <a:stretch>
            <a:fillRect/>
          </a:stretch>
        </p:blipFill>
        <p:spPr bwMode="auto">
          <a:xfrm>
            <a:off x="0" y="0"/>
            <a:ext cx="3657600" cy="6858000"/>
          </a:xfrm>
          <a:prstGeom prst="rect">
            <a:avLst/>
          </a:prstGeom>
          <a:noFill/>
        </p:spPr>
      </p:pic>
      <p:sp>
        <p:nvSpPr>
          <p:cNvPr id="28708" name="Rectangle 36"/>
          <p:cNvSpPr>
            <a:spLocks noGrp="1" noChangeArrowheads="1"/>
          </p:cNvSpPr>
          <p:nvPr>
            <p:ph type="subTitle" sz="quarter" idx="1"/>
          </p:nvPr>
        </p:nvSpPr>
        <p:spPr>
          <a:xfrm>
            <a:off x="3746500" y="4478338"/>
            <a:ext cx="5119688" cy="2101850"/>
          </a:xfrm>
        </p:spPr>
        <p:txBody>
          <a:bodyPr/>
          <a:lstStyle>
            <a:lvl1pPr marL="0" indent="0">
              <a:buFontTx/>
              <a:buNone/>
              <a:defRPr sz="2000"/>
            </a:lvl1pPr>
          </a:lstStyle>
          <a:p>
            <a:r>
              <a:rPr lang="en-US"/>
              <a:t>Click to edit Master subtitle style</a:t>
            </a:r>
          </a:p>
        </p:txBody>
      </p:sp>
      <p:sp>
        <p:nvSpPr>
          <p:cNvPr id="28707" name="Rectangle 35"/>
          <p:cNvSpPr>
            <a:spLocks noGrp="1" noChangeArrowheads="1"/>
          </p:cNvSpPr>
          <p:nvPr>
            <p:ph type="ctrTitle" sz="quarter"/>
          </p:nvPr>
        </p:nvSpPr>
        <p:spPr>
          <a:xfrm>
            <a:off x="3746500" y="2101850"/>
            <a:ext cx="5119688" cy="2286000"/>
          </a:xfrm>
        </p:spPr>
        <p:txBody>
          <a:bodyPr anchor="t"/>
          <a:lstStyle>
            <a:lvl1pPr>
              <a:defRPr/>
            </a:lvl1pPr>
          </a:lstStyle>
          <a:p>
            <a:r>
              <a:rPr lang="en-US"/>
              <a:t>Click to edit Master title style</a:t>
            </a:r>
          </a:p>
        </p:txBody>
      </p:sp>
      <p:pic>
        <p:nvPicPr>
          <p:cNvPr id="28734" name="Picture 62" descr="EPRI logo_RGB_4"/>
          <p:cNvPicPr>
            <a:picLocks noChangeAspect="1" noChangeArrowheads="1"/>
          </p:cNvPicPr>
          <p:nvPr/>
        </p:nvPicPr>
        <p:blipFill>
          <a:blip r:embed="rId3" cstate="print"/>
          <a:srcRect/>
          <a:stretch>
            <a:fillRect/>
          </a:stretch>
        </p:blipFill>
        <p:spPr bwMode="auto">
          <a:xfrm>
            <a:off x="3817938" y="730250"/>
            <a:ext cx="3932237" cy="639763"/>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16050"/>
            <a:ext cx="4037013" cy="4935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16050"/>
            <a:ext cx="4037012" cy="4935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182563"/>
            <a:ext cx="2055812" cy="61690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82563"/>
            <a:ext cx="6018213" cy="6169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3"/>
            <a:ext cx="8226425"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416050"/>
            <a:ext cx="4037013" cy="4935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16050"/>
            <a:ext cx="4037012" cy="49355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3"/>
            <a:ext cx="8226425"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416050"/>
            <a:ext cx="8226425" cy="4935538"/>
          </a:xfrm>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6" name="Rectangle 62"/>
          <p:cNvSpPr>
            <a:spLocks noChangeArrowheads="1"/>
          </p:cNvSpPr>
          <p:nvPr/>
        </p:nvSpPr>
        <p:spPr bwMode="auto">
          <a:xfrm>
            <a:off x="227013" y="1150938"/>
            <a:ext cx="8739187" cy="128587"/>
          </a:xfrm>
          <a:prstGeom prst="rect">
            <a:avLst/>
          </a:prstGeom>
          <a:gradFill rotWithShape="1">
            <a:gsLst>
              <a:gs pos="0">
                <a:srgbClr val="0000C5">
                  <a:alpha val="89999"/>
                </a:srgbClr>
              </a:gs>
              <a:gs pos="100000">
                <a:srgbClr val="FFFFFF"/>
              </a:gs>
            </a:gsLst>
            <a:lin ang="0" scaled="1"/>
          </a:gradFill>
          <a:ln w="9525" algn="ctr">
            <a:noFill/>
            <a:miter lim="800000"/>
            <a:headEnd/>
            <a:tailEnd/>
          </a:ln>
          <a:effectLst/>
        </p:spPr>
        <p:txBody>
          <a:bodyPr wrap="none" anchor="ctr"/>
          <a:lstStyle/>
          <a:p>
            <a:endParaRPr lang="en-US"/>
          </a:p>
        </p:txBody>
      </p:sp>
      <p:sp>
        <p:nvSpPr>
          <p:cNvPr id="1060" name="Text Box 36"/>
          <p:cNvSpPr txBox="1">
            <a:spLocks noChangeArrowheads="1"/>
          </p:cNvSpPr>
          <p:nvPr/>
        </p:nvSpPr>
        <p:spPr bwMode="auto">
          <a:xfrm>
            <a:off x="4267200" y="6594475"/>
            <a:ext cx="608013" cy="244475"/>
          </a:xfrm>
          <a:prstGeom prst="rect">
            <a:avLst/>
          </a:prstGeom>
          <a:noFill/>
          <a:ln w="9525">
            <a:noFill/>
            <a:miter lim="800000"/>
            <a:headEnd/>
            <a:tailEnd/>
          </a:ln>
          <a:effectLst/>
        </p:spPr>
        <p:txBody>
          <a:bodyPr>
            <a:spAutoFit/>
          </a:bodyPr>
          <a:lstStyle/>
          <a:p>
            <a:fld id="{12B78B88-4CF7-4293-AC64-02AB9CBAE35A}" type="slidenum">
              <a:rPr lang="en-US" sz="1000">
                <a:solidFill>
                  <a:srgbClr val="4D4D4D"/>
                </a:solidFill>
              </a:rPr>
              <a:pPr/>
              <a:t>‹#›</a:t>
            </a:fld>
            <a:endParaRPr lang="en-US" sz="1000">
              <a:solidFill>
                <a:srgbClr val="4D4D4D"/>
              </a:solidFill>
            </a:endParaRPr>
          </a:p>
        </p:txBody>
      </p:sp>
      <p:sp>
        <p:nvSpPr>
          <p:cNvPr id="1026" name="Rectangle 2"/>
          <p:cNvSpPr>
            <a:spLocks noGrp="1" noChangeArrowheads="1"/>
          </p:cNvSpPr>
          <p:nvPr>
            <p:ph type="title"/>
          </p:nvPr>
        </p:nvSpPr>
        <p:spPr bwMode="auto">
          <a:xfrm>
            <a:off x="457200" y="182563"/>
            <a:ext cx="8226425"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416050"/>
            <a:ext cx="8226425" cy="4935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3" name="Rectangle 39"/>
          <p:cNvSpPr>
            <a:spLocks noChangeArrowheads="1"/>
          </p:cNvSpPr>
          <p:nvPr/>
        </p:nvSpPr>
        <p:spPr bwMode="auto">
          <a:xfrm>
            <a:off x="0" y="0"/>
            <a:ext cx="304800" cy="1600200"/>
          </a:xfrm>
          <a:prstGeom prst="rect">
            <a:avLst/>
          </a:prstGeom>
          <a:gradFill rotWithShape="1">
            <a:gsLst>
              <a:gs pos="0">
                <a:srgbClr val="0000C5"/>
              </a:gs>
              <a:gs pos="100000">
                <a:schemeClr val="bg1"/>
              </a:gs>
            </a:gsLst>
            <a:lin ang="5400000" scaled="1"/>
          </a:gradFill>
          <a:ln w="9525">
            <a:noFill/>
            <a:miter lim="800000"/>
            <a:headEnd/>
            <a:tailEnd/>
          </a:ln>
          <a:effectLst/>
        </p:spPr>
        <p:txBody>
          <a:bodyPr wrap="none" anchor="ctr"/>
          <a:lstStyle/>
          <a:p>
            <a:endParaRPr lang="en-US"/>
          </a:p>
        </p:txBody>
      </p:sp>
      <p:sp>
        <p:nvSpPr>
          <p:cNvPr id="1071" name="Text Box 47"/>
          <p:cNvSpPr txBox="1">
            <a:spLocks noChangeArrowheads="1"/>
          </p:cNvSpPr>
          <p:nvPr/>
        </p:nvSpPr>
        <p:spPr bwMode="auto">
          <a:xfrm>
            <a:off x="215900" y="6613525"/>
            <a:ext cx="2763838" cy="198438"/>
          </a:xfrm>
          <a:prstGeom prst="rect">
            <a:avLst/>
          </a:prstGeom>
          <a:noFill/>
          <a:ln w="9525">
            <a:noFill/>
            <a:miter lim="800000"/>
            <a:headEnd/>
            <a:tailEnd/>
          </a:ln>
          <a:effectLst/>
        </p:spPr>
        <p:txBody>
          <a:bodyPr wrap="none">
            <a:spAutoFit/>
          </a:bodyPr>
          <a:lstStyle/>
          <a:p>
            <a:pPr algn="l"/>
            <a:r>
              <a:rPr lang="en-US" sz="700">
                <a:solidFill>
                  <a:srgbClr val="4D4D4D"/>
                </a:solidFill>
                <a:cs typeface="Arial" charset="0"/>
              </a:rPr>
              <a:t>© 2011 Electric Power Research Institute, Inc. All rights reserved.</a:t>
            </a:r>
            <a:endParaRPr lang="en-US" sz="700">
              <a:solidFill>
                <a:srgbClr val="4D4D4D"/>
              </a:solidFill>
            </a:endParaRPr>
          </a:p>
        </p:txBody>
      </p:sp>
      <p:pic>
        <p:nvPicPr>
          <p:cNvPr id="1085" name="Picture 61" descr="EPRI logo_RGB_2@300"/>
          <p:cNvPicPr>
            <a:picLocks noChangeAspect="1" noChangeArrowheads="1"/>
          </p:cNvPicPr>
          <p:nvPr/>
        </p:nvPicPr>
        <p:blipFill>
          <a:blip r:embed="rId15" cstate="print"/>
          <a:srcRect/>
          <a:stretch>
            <a:fillRect/>
          </a:stretch>
        </p:blipFill>
        <p:spPr bwMode="auto">
          <a:xfrm>
            <a:off x="7018338" y="6446838"/>
            <a:ext cx="1828800" cy="30162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fontAlgn="base">
        <a:lnSpc>
          <a:spcPct val="95000"/>
        </a:lnSpc>
        <a:spcBef>
          <a:spcPct val="0"/>
        </a:spcBef>
        <a:spcAft>
          <a:spcPct val="0"/>
        </a:spcAft>
        <a:defRPr sz="2800" b="1">
          <a:solidFill>
            <a:schemeClr val="tx2"/>
          </a:solidFill>
          <a:latin typeface="+mj-lt"/>
          <a:ea typeface="+mj-ea"/>
          <a:cs typeface="+mj-cs"/>
        </a:defRPr>
      </a:lvl1pPr>
      <a:lvl2pPr algn="l" rtl="0" fontAlgn="base">
        <a:lnSpc>
          <a:spcPct val="95000"/>
        </a:lnSpc>
        <a:spcBef>
          <a:spcPct val="0"/>
        </a:spcBef>
        <a:spcAft>
          <a:spcPct val="0"/>
        </a:spcAft>
        <a:defRPr sz="2800" b="1">
          <a:solidFill>
            <a:schemeClr val="tx2"/>
          </a:solidFill>
          <a:latin typeface="Arial" charset="0"/>
        </a:defRPr>
      </a:lvl2pPr>
      <a:lvl3pPr algn="l" rtl="0" fontAlgn="base">
        <a:lnSpc>
          <a:spcPct val="95000"/>
        </a:lnSpc>
        <a:spcBef>
          <a:spcPct val="0"/>
        </a:spcBef>
        <a:spcAft>
          <a:spcPct val="0"/>
        </a:spcAft>
        <a:defRPr sz="2800" b="1">
          <a:solidFill>
            <a:schemeClr val="tx2"/>
          </a:solidFill>
          <a:latin typeface="Arial" charset="0"/>
        </a:defRPr>
      </a:lvl3pPr>
      <a:lvl4pPr algn="l" rtl="0" fontAlgn="base">
        <a:lnSpc>
          <a:spcPct val="95000"/>
        </a:lnSpc>
        <a:spcBef>
          <a:spcPct val="0"/>
        </a:spcBef>
        <a:spcAft>
          <a:spcPct val="0"/>
        </a:spcAft>
        <a:defRPr sz="2800" b="1">
          <a:solidFill>
            <a:schemeClr val="tx2"/>
          </a:solidFill>
          <a:latin typeface="Arial" charset="0"/>
        </a:defRPr>
      </a:lvl4pPr>
      <a:lvl5pPr algn="l" rtl="0" fontAlgn="base">
        <a:lnSpc>
          <a:spcPct val="95000"/>
        </a:lnSpc>
        <a:spcBef>
          <a:spcPct val="0"/>
        </a:spcBef>
        <a:spcAft>
          <a:spcPct val="0"/>
        </a:spcAft>
        <a:defRPr sz="2800" b="1">
          <a:solidFill>
            <a:schemeClr val="tx2"/>
          </a:solidFill>
          <a:latin typeface="Arial" charset="0"/>
        </a:defRPr>
      </a:lvl5pPr>
      <a:lvl6pPr marL="457200" algn="l" rtl="0" fontAlgn="base">
        <a:lnSpc>
          <a:spcPct val="95000"/>
        </a:lnSpc>
        <a:spcBef>
          <a:spcPct val="0"/>
        </a:spcBef>
        <a:spcAft>
          <a:spcPct val="0"/>
        </a:spcAft>
        <a:defRPr sz="2800" b="1">
          <a:solidFill>
            <a:schemeClr val="tx2"/>
          </a:solidFill>
          <a:latin typeface="Arial" charset="0"/>
        </a:defRPr>
      </a:lvl6pPr>
      <a:lvl7pPr marL="914400" algn="l" rtl="0" fontAlgn="base">
        <a:lnSpc>
          <a:spcPct val="95000"/>
        </a:lnSpc>
        <a:spcBef>
          <a:spcPct val="0"/>
        </a:spcBef>
        <a:spcAft>
          <a:spcPct val="0"/>
        </a:spcAft>
        <a:defRPr sz="2800" b="1">
          <a:solidFill>
            <a:schemeClr val="tx2"/>
          </a:solidFill>
          <a:latin typeface="Arial" charset="0"/>
        </a:defRPr>
      </a:lvl7pPr>
      <a:lvl8pPr marL="1371600" algn="l" rtl="0" fontAlgn="base">
        <a:lnSpc>
          <a:spcPct val="95000"/>
        </a:lnSpc>
        <a:spcBef>
          <a:spcPct val="0"/>
        </a:spcBef>
        <a:spcAft>
          <a:spcPct val="0"/>
        </a:spcAft>
        <a:defRPr sz="2800" b="1">
          <a:solidFill>
            <a:schemeClr val="tx2"/>
          </a:solidFill>
          <a:latin typeface="Arial" charset="0"/>
        </a:defRPr>
      </a:lvl8pPr>
      <a:lvl9pPr marL="1828800" algn="l" rtl="0" fontAlgn="base">
        <a:lnSpc>
          <a:spcPct val="95000"/>
        </a:lnSpc>
        <a:spcBef>
          <a:spcPct val="0"/>
        </a:spcBef>
        <a:spcAft>
          <a:spcPct val="0"/>
        </a:spcAft>
        <a:defRPr sz="2800" b="1">
          <a:solidFill>
            <a:schemeClr val="tx2"/>
          </a:solidFill>
          <a:latin typeface="Arial" charset="0"/>
        </a:defRPr>
      </a:lvl9pPr>
    </p:titleStyle>
    <p:bodyStyle>
      <a:lvl1pPr marL="173038" indent="-173038" algn="l" rtl="0" fontAlgn="base">
        <a:lnSpc>
          <a:spcPct val="95000"/>
        </a:lnSpc>
        <a:spcBef>
          <a:spcPct val="0"/>
        </a:spcBef>
        <a:spcAft>
          <a:spcPct val="25000"/>
        </a:spcAft>
        <a:buChar char="•"/>
        <a:defRPr sz="2400">
          <a:solidFill>
            <a:srgbClr val="000000"/>
          </a:solidFill>
          <a:latin typeface="+mn-lt"/>
          <a:ea typeface="+mn-ea"/>
          <a:cs typeface="+mn-cs"/>
        </a:defRPr>
      </a:lvl1pPr>
      <a:lvl2pPr marL="515938" indent="-228600" algn="l" rtl="0" fontAlgn="base">
        <a:lnSpc>
          <a:spcPct val="95000"/>
        </a:lnSpc>
        <a:spcBef>
          <a:spcPct val="0"/>
        </a:spcBef>
        <a:spcAft>
          <a:spcPct val="25000"/>
        </a:spcAft>
        <a:buChar char="–"/>
        <a:defRPr sz="2400">
          <a:solidFill>
            <a:srgbClr val="000000"/>
          </a:solidFill>
          <a:latin typeface="+mn-lt"/>
        </a:defRPr>
      </a:lvl2pPr>
      <a:lvl3pPr marL="798513" indent="-166688" algn="l" rtl="0" fontAlgn="base">
        <a:lnSpc>
          <a:spcPct val="95000"/>
        </a:lnSpc>
        <a:spcBef>
          <a:spcPct val="0"/>
        </a:spcBef>
        <a:spcAft>
          <a:spcPct val="25000"/>
        </a:spcAft>
        <a:buChar char="•"/>
        <a:defRPr sz="2400">
          <a:solidFill>
            <a:srgbClr val="000000"/>
          </a:solidFill>
          <a:latin typeface="+mn-lt"/>
        </a:defRPr>
      </a:lvl3pPr>
      <a:lvl4pPr marL="1196975" indent="-223838" algn="l" rtl="0" fontAlgn="base">
        <a:lnSpc>
          <a:spcPct val="95000"/>
        </a:lnSpc>
        <a:spcBef>
          <a:spcPct val="0"/>
        </a:spcBef>
        <a:spcAft>
          <a:spcPct val="25000"/>
        </a:spcAft>
        <a:buChar char="–"/>
        <a:defRPr sz="2400">
          <a:solidFill>
            <a:srgbClr val="000000"/>
          </a:solidFill>
          <a:latin typeface="+mn-lt"/>
        </a:defRPr>
      </a:lvl4pPr>
      <a:lvl5pPr marL="1487488" indent="-174625" algn="l" rtl="0" fontAlgn="base">
        <a:lnSpc>
          <a:spcPct val="95000"/>
        </a:lnSpc>
        <a:spcBef>
          <a:spcPct val="0"/>
        </a:spcBef>
        <a:spcAft>
          <a:spcPct val="25000"/>
        </a:spcAft>
        <a:buChar char="•"/>
        <a:defRPr sz="2400">
          <a:solidFill>
            <a:srgbClr val="000000"/>
          </a:solidFill>
          <a:latin typeface="+mn-lt"/>
        </a:defRPr>
      </a:lvl5pPr>
      <a:lvl6pPr marL="1944688" indent="-174625" algn="l" rtl="0" fontAlgn="base">
        <a:lnSpc>
          <a:spcPct val="95000"/>
        </a:lnSpc>
        <a:spcBef>
          <a:spcPct val="0"/>
        </a:spcBef>
        <a:spcAft>
          <a:spcPct val="25000"/>
        </a:spcAft>
        <a:buChar char="•"/>
        <a:defRPr sz="2400">
          <a:solidFill>
            <a:srgbClr val="000000"/>
          </a:solidFill>
          <a:latin typeface="+mn-lt"/>
        </a:defRPr>
      </a:lvl6pPr>
      <a:lvl7pPr marL="2401888" indent="-174625" algn="l" rtl="0" fontAlgn="base">
        <a:lnSpc>
          <a:spcPct val="95000"/>
        </a:lnSpc>
        <a:spcBef>
          <a:spcPct val="0"/>
        </a:spcBef>
        <a:spcAft>
          <a:spcPct val="25000"/>
        </a:spcAft>
        <a:buChar char="•"/>
        <a:defRPr sz="2400">
          <a:solidFill>
            <a:srgbClr val="000000"/>
          </a:solidFill>
          <a:latin typeface="+mn-lt"/>
        </a:defRPr>
      </a:lvl7pPr>
      <a:lvl8pPr marL="2859088" indent="-174625" algn="l" rtl="0" fontAlgn="base">
        <a:lnSpc>
          <a:spcPct val="95000"/>
        </a:lnSpc>
        <a:spcBef>
          <a:spcPct val="0"/>
        </a:spcBef>
        <a:spcAft>
          <a:spcPct val="25000"/>
        </a:spcAft>
        <a:buChar char="•"/>
        <a:defRPr sz="2400">
          <a:solidFill>
            <a:srgbClr val="000000"/>
          </a:solidFill>
          <a:latin typeface="+mn-lt"/>
        </a:defRPr>
      </a:lvl8pPr>
      <a:lvl9pPr marL="3316288" indent="-174625" algn="l" rtl="0" fontAlgn="base">
        <a:lnSpc>
          <a:spcPct val="95000"/>
        </a:lnSpc>
        <a:spcBef>
          <a:spcPct val="0"/>
        </a:spcBef>
        <a:spcAft>
          <a:spcPct val="25000"/>
        </a:spcAft>
        <a:buChar char="•"/>
        <a:defRPr sz="24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wmf"/></Relationships>
</file>

<file path=ppt/slides/_rels/slide26.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slideLayout" Target="../slideLayouts/slideLayout13.xml"/><Relationship Id="rId6" Type="http://schemas.openxmlformats.org/officeDocument/2006/relationships/image" Target="../media/image44.wmf"/><Relationship Id="rId5" Type="http://schemas.openxmlformats.org/officeDocument/2006/relationships/image" Target="../media/image43.wmf"/><Relationship Id="rId4" Type="http://schemas.openxmlformats.org/officeDocument/2006/relationships/image" Target="../media/image42.wmf"/></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emf"/><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0.wmf"/></Relationships>
</file>

<file path=ppt/slides/_rels/slide4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6.png"/><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ctrTitle"/>
          </p:nvPr>
        </p:nvSpPr>
        <p:spPr/>
        <p:txBody>
          <a:bodyPr/>
          <a:lstStyle/>
          <a:p>
            <a:r>
              <a:rPr lang="en-US" dirty="0" smtClean="0"/>
              <a:t>Explaining the Unexpected: Early Analysis of the Fukushima Dai-</a:t>
            </a:r>
            <a:r>
              <a:rPr lang="en-US" dirty="0" err="1" smtClean="0"/>
              <a:t>ichi</a:t>
            </a:r>
            <a:r>
              <a:rPr lang="en-US" dirty="0" smtClean="0"/>
              <a:t> Fuel Pools</a:t>
            </a:r>
            <a:endParaRPr lang="en-US" dirty="0"/>
          </a:p>
        </p:txBody>
      </p:sp>
      <p:sp>
        <p:nvSpPr>
          <p:cNvPr id="4" name="Rectangle 3"/>
          <p:cNvSpPr txBox="1">
            <a:spLocks noChangeArrowheads="1"/>
          </p:cNvSpPr>
          <p:nvPr/>
        </p:nvSpPr>
        <p:spPr bwMode="auto">
          <a:xfrm>
            <a:off x="3708083" y="3971608"/>
            <a:ext cx="4935537" cy="2668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85000"/>
              </a:lnSpc>
              <a:spcBef>
                <a:spcPct val="0"/>
              </a:spcBef>
              <a:spcAft>
                <a:spcPct val="25000"/>
              </a:spcAft>
              <a:buClrTx/>
              <a:buSzTx/>
              <a:buFontTx/>
              <a:buNone/>
              <a:tabLst/>
              <a:defRPr/>
            </a:pPr>
            <a:r>
              <a:rPr kumimoji="0" lang="en-US" sz="2000" b="1" i="0" u="none" strike="noStrike" kern="0" cap="none" spc="0" normalizeH="0" baseline="0" noProof="0" dirty="0" smtClean="0">
                <a:ln>
                  <a:noFill/>
                </a:ln>
                <a:solidFill>
                  <a:srgbClr val="000000"/>
                </a:solidFill>
                <a:effectLst/>
                <a:uLnTx/>
                <a:uFillTx/>
                <a:latin typeface="+mn-lt"/>
                <a:ea typeface="+mn-ea"/>
                <a:cs typeface="+mn-cs"/>
              </a:rPr>
              <a:t>North Carolina Health </a:t>
            </a:r>
            <a:r>
              <a:rPr lang="en-US" sz="2000" b="1" kern="0" dirty="0" smtClean="0">
                <a:latin typeface="+mn-lt"/>
              </a:rPr>
              <a:t>Physics Society Chapter Meeting</a:t>
            </a:r>
            <a:r>
              <a:rPr kumimoji="0" lang="en-US" sz="2000" b="1" i="0" u="none" strike="noStrike" kern="0" cap="none" spc="0" normalizeH="0" baseline="0" noProof="0" dirty="0" smtClean="0">
                <a:ln>
                  <a:noFill/>
                </a:ln>
                <a:solidFill>
                  <a:srgbClr val="000000"/>
                </a:solidFill>
                <a:effectLst/>
                <a:uLnTx/>
                <a:uFillTx/>
                <a:latin typeface="+mn-lt"/>
                <a:ea typeface="+mn-ea"/>
                <a:cs typeface="+mn-cs"/>
              </a:rPr>
              <a:t/>
            </a:r>
            <a:br>
              <a:rPr kumimoji="0" lang="en-US" sz="2000" b="1" i="0" u="none" strike="noStrike" kern="0" cap="none" spc="0" normalizeH="0" baseline="0" noProof="0" dirty="0" smtClean="0">
                <a:ln>
                  <a:noFill/>
                </a:ln>
                <a:solidFill>
                  <a:srgbClr val="000000"/>
                </a:solidFill>
                <a:effectLst/>
                <a:uLnTx/>
                <a:uFillTx/>
                <a:latin typeface="+mn-lt"/>
                <a:ea typeface="+mn-ea"/>
                <a:cs typeface="+mn-cs"/>
              </a:rPr>
            </a:br>
            <a:r>
              <a:rPr kumimoji="0" lang="en-US" sz="2000" b="0" i="0" u="none" strike="noStrike" kern="0" cap="none" spc="0" normalizeH="0" baseline="0" noProof="0" dirty="0" smtClean="0">
                <a:ln>
                  <a:noFill/>
                </a:ln>
                <a:solidFill>
                  <a:srgbClr val="000000"/>
                </a:solidFill>
                <a:effectLst/>
                <a:uLnTx/>
                <a:uFillTx/>
                <a:latin typeface="+mn-lt"/>
                <a:ea typeface="+mn-ea"/>
                <a:cs typeface="+mn-cs"/>
              </a:rPr>
              <a:t>Raleigh, NC</a:t>
            </a:r>
            <a:br>
              <a:rPr kumimoji="0" lang="en-US" sz="2000" b="0" i="0" u="none" strike="noStrike" kern="0" cap="none" spc="0" normalizeH="0" baseline="0" noProof="0" dirty="0" smtClean="0">
                <a:ln>
                  <a:noFill/>
                </a:ln>
                <a:solidFill>
                  <a:srgbClr val="000000"/>
                </a:solidFill>
                <a:effectLst/>
                <a:uLnTx/>
                <a:uFillTx/>
                <a:latin typeface="+mn-lt"/>
                <a:ea typeface="+mn-ea"/>
                <a:cs typeface="+mn-cs"/>
              </a:rPr>
            </a:br>
            <a:r>
              <a:rPr kumimoji="0" lang="en-US" sz="2000" b="0" i="0" u="none" strike="noStrike" kern="0" cap="none" spc="0" normalizeH="0" baseline="0" noProof="0" dirty="0" smtClean="0">
                <a:ln>
                  <a:noFill/>
                </a:ln>
                <a:solidFill>
                  <a:srgbClr val="000000"/>
                </a:solidFill>
                <a:effectLst/>
                <a:uLnTx/>
                <a:uFillTx/>
                <a:latin typeface="+mn-lt"/>
                <a:ea typeface="+mn-ea"/>
                <a:cs typeface="+mn-cs"/>
              </a:rPr>
              <a:t>6 October 2011</a:t>
            </a:r>
          </a:p>
          <a:p>
            <a:pPr marL="0" marR="0" lvl="0" indent="0" algn="ctr" defTabSz="914400" rtl="0" eaLnBrk="1" fontAlgn="base" latinLnBrk="0" hangingPunct="1">
              <a:lnSpc>
                <a:spcPct val="85000"/>
              </a:lnSpc>
              <a:spcBef>
                <a:spcPct val="0"/>
              </a:spcBef>
              <a:spcAft>
                <a:spcPct val="25000"/>
              </a:spcAft>
              <a:buClrTx/>
              <a:buSzTx/>
              <a:buFontTx/>
              <a:buNone/>
              <a:tabLst/>
              <a:defRPr/>
            </a:pPr>
            <a:endParaRPr kumimoji="0" lang="en-US" sz="2000" b="1" i="0" u="none" strike="noStrike" kern="0" cap="none" spc="0" normalizeH="0" baseline="0" noProof="0" dirty="0" smtClean="0">
              <a:ln>
                <a:noFill/>
              </a:ln>
              <a:solidFill>
                <a:srgbClr val="000000"/>
              </a:solidFill>
              <a:effectLst/>
              <a:uLnTx/>
              <a:uFillTx/>
              <a:latin typeface="+mn-lt"/>
              <a:ea typeface="+mn-ea"/>
              <a:cs typeface="+mn-cs"/>
            </a:endParaRPr>
          </a:p>
          <a:p>
            <a:pPr marL="0" marR="0" lvl="0" indent="0" algn="ctr" defTabSz="914400" rtl="0" eaLnBrk="1" fontAlgn="base" latinLnBrk="0" hangingPunct="1">
              <a:lnSpc>
                <a:spcPct val="85000"/>
              </a:lnSpc>
              <a:spcBef>
                <a:spcPct val="0"/>
              </a:spcBef>
              <a:spcAft>
                <a:spcPct val="25000"/>
              </a:spcAft>
              <a:buClrTx/>
              <a:buSzTx/>
              <a:buFontTx/>
              <a:buNone/>
              <a:tabLst/>
              <a:defRPr/>
            </a:pPr>
            <a:r>
              <a:rPr kumimoji="0" lang="en-US" sz="2000" b="1" i="0" u="none" strike="noStrike" kern="0" cap="none" spc="0" normalizeH="0" baseline="0" noProof="0" dirty="0" smtClean="0">
                <a:ln>
                  <a:noFill/>
                </a:ln>
                <a:solidFill>
                  <a:srgbClr val="000000"/>
                </a:solidFill>
                <a:effectLst/>
                <a:uLnTx/>
                <a:uFillTx/>
                <a:latin typeface="+mn-lt"/>
                <a:ea typeface="+mn-ea"/>
                <a:cs typeface="+mn-cs"/>
              </a:rPr>
              <a:t>Andrew Sowder, Ph.D., CHP</a:t>
            </a:r>
          </a:p>
          <a:p>
            <a:pPr marL="0" marR="0" lvl="0" indent="0" algn="ctr" defTabSz="914400" rtl="0" eaLnBrk="1" fontAlgn="base" latinLnBrk="0" hangingPunct="1">
              <a:lnSpc>
                <a:spcPct val="85000"/>
              </a:lnSpc>
              <a:spcBef>
                <a:spcPct val="0"/>
              </a:spcBef>
              <a:spcAft>
                <a:spcPct val="25000"/>
              </a:spcAft>
              <a:buClrTx/>
              <a:buSzTx/>
              <a:buFontTx/>
              <a:buNone/>
              <a:tabLst/>
              <a:defRPr/>
            </a:pPr>
            <a:r>
              <a:rPr kumimoji="0" lang="en-US" sz="2000" b="0" i="0" u="none" strike="noStrike" kern="0" cap="none" spc="0" normalizeH="0" baseline="0" noProof="0" dirty="0" smtClean="0">
                <a:ln>
                  <a:noFill/>
                </a:ln>
                <a:solidFill>
                  <a:srgbClr val="000000"/>
                </a:solidFill>
                <a:effectLst/>
                <a:uLnTx/>
                <a:uFillTx/>
                <a:latin typeface="+mn-lt"/>
                <a:ea typeface="+mn-ea"/>
                <a:cs typeface="+mn-cs"/>
              </a:rPr>
              <a:t>Senior Project Manager</a:t>
            </a:r>
          </a:p>
          <a:p>
            <a:pPr marL="0" marR="0" lvl="0" indent="0" algn="ctr" defTabSz="914400" rtl="0" eaLnBrk="1" fontAlgn="base" latinLnBrk="0" hangingPunct="1">
              <a:lnSpc>
                <a:spcPct val="85000"/>
              </a:lnSpc>
              <a:spcBef>
                <a:spcPct val="0"/>
              </a:spcBef>
              <a:spcAft>
                <a:spcPct val="25000"/>
              </a:spcAft>
              <a:buClrTx/>
              <a:buSzTx/>
              <a:buFontTx/>
              <a:buNone/>
              <a:tabLst/>
              <a:defRPr/>
            </a:pPr>
            <a:r>
              <a:rPr lang="en-US" sz="2000" kern="0" dirty="0" smtClean="0">
                <a:latin typeface="+mn-lt"/>
              </a:rPr>
              <a:t>Used Fuel &amp; HLW Management</a:t>
            </a:r>
            <a:endParaRPr kumimoji="0" lang="en-US" sz="2000" b="0" i="0" u="none" strike="noStrike" kern="0" cap="none" spc="0" normalizeH="0" baseline="0" noProof="0" dirty="0" smtClean="0">
              <a:ln>
                <a:noFill/>
              </a:ln>
              <a:solidFill>
                <a:srgbClr val="000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a:xfrm>
            <a:off x="457200" y="182563"/>
            <a:ext cx="7102475" cy="914400"/>
          </a:xfrm>
        </p:spPr>
        <p:txBody>
          <a:bodyPr/>
          <a:lstStyle/>
          <a:p>
            <a:r>
              <a:rPr lang="en-US"/>
              <a:t>Fukushima Dai-Ichi:  Applying Industry and Government Resources</a:t>
            </a:r>
            <a:endParaRPr lang="en-US">
              <a:solidFill>
                <a:srgbClr val="FF0000"/>
              </a:solidFill>
            </a:endParaRPr>
          </a:p>
        </p:txBody>
      </p:sp>
      <p:sp>
        <p:nvSpPr>
          <p:cNvPr id="228355" name="Rectangle 3"/>
          <p:cNvSpPr>
            <a:spLocks noGrp="1" noChangeArrowheads="1"/>
          </p:cNvSpPr>
          <p:nvPr>
            <p:ph type="body" idx="4294967295"/>
          </p:nvPr>
        </p:nvSpPr>
        <p:spPr>
          <a:xfrm>
            <a:off x="304800" y="1416050"/>
            <a:ext cx="5135880" cy="4935538"/>
          </a:xfrm>
        </p:spPr>
        <p:txBody>
          <a:bodyPr/>
          <a:lstStyle/>
          <a:p>
            <a:pPr>
              <a:spcAft>
                <a:spcPct val="75000"/>
              </a:spcAft>
            </a:pPr>
            <a:r>
              <a:rPr lang="en-US" dirty="0" smtClean="0"/>
              <a:t>Substantial </a:t>
            </a:r>
            <a:r>
              <a:rPr lang="en-US" u="sng" dirty="0" smtClean="0"/>
              <a:t>early</a:t>
            </a:r>
            <a:r>
              <a:rPr lang="en-US" dirty="0" smtClean="0"/>
              <a:t> engagement </a:t>
            </a:r>
            <a:r>
              <a:rPr lang="en-US" dirty="0"/>
              <a:t>among </a:t>
            </a:r>
            <a:r>
              <a:rPr lang="en-US" dirty="0" smtClean="0"/>
              <a:t>DOE/EPRI/INPO/NEI/NRC</a:t>
            </a:r>
            <a:endParaRPr lang="en-US" dirty="0"/>
          </a:p>
          <a:p>
            <a:pPr>
              <a:spcAft>
                <a:spcPct val="75000"/>
              </a:spcAft>
            </a:pPr>
            <a:r>
              <a:rPr lang="en-US" dirty="0"/>
              <a:t>Each organization focused on its core capabilities and role</a:t>
            </a:r>
          </a:p>
          <a:p>
            <a:pPr>
              <a:spcAft>
                <a:spcPct val="75000"/>
              </a:spcAft>
            </a:pPr>
            <a:r>
              <a:rPr lang="en-US" dirty="0"/>
              <a:t>Direct and indirect support to TEPCO/Japan</a:t>
            </a:r>
          </a:p>
          <a:p>
            <a:pPr>
              <a:spcAft>
                <a:spcPct val="75000"/>
              </a:spcAft>
            </a:pPr>
            <a:r>
              <a:rPr lang="en-US" dirty="0"/>
              <a:t>Integrated response to policy, regulatory and technical lessons learned underway</a:t>
            </a:r>
          </a:p>
        </p:txBody>
      </p:sp>
      <p:grpSp>
        <p:nvGrpSpPr>
          <p:cNvPr id="228357" name="Group 5"/>
          <p:cNvGrpSpPr>
            <a:grpSpLocks/>
          </p:cNvGrpSpPr>
          <p:nvPr/>
        </p:nvGrpSpPr>
        <p:grpSpPr bwMode="auto">
          <a:xfrm>
            <a:off x="6481763" y="5451475"/>
            <a:ext cx="2406650" cy="860425"/>
            <a:chOff x="3961" y="2218"/>
            <a:chExt cx="1516" cy="542"/>
          </a:xfrm>
        </p:grpSpPr>
        <p:pic>
          <p:nvPicPr>
            <p:cNvPr id="228358" name="Picture 6"/>
            <p:cNvPicPr>
              <a:picLocks noChangeAspect="1" noChangeArrowheads="1"/>
            </p:cNvPicPr>
            <p:nvPr/>
          </p:nvPicPr>
          <p:blipFill>
            <a:blip r:embed="rId3" cstate="print"/>
            <a:srcRect/>
            <a:stretch>
              <a:fillRect/>
            </a:stretch>
          </p:blipFill>
          <p:spPr bwMode="auto">
            <a:xfrm>
              <a:off x="4033" y="2218"/>
              <a:ext cx="1397" cy="369"/>
            </a:xfrm>
            <a:prstGeom prst="rect">
              <a:avLst/>
            </a:prstGeom>
            <a:noFill/>
            <a:ln w="9525" algn="ctr">
              <a:noFill/>
              <a:miter lim="800000"/>
              <a:headEnd/>
              <a:tailEnd/>
            </a:ln>
            <a:effectLst/>
          </p:spPr>
        </p:pic>
        <p:sp>
          <p:nvSpPr>
            <p:cNvPr id="228359" name="Text Box 7"/>
            <p:cNvSpPr txBox="1">
              <a:spLocks noChangeArrowheads="1"/>
            </p:cNvSpPr>
            <p:nvPr/>
          </p:nvSpPr>
          <p:spPr bwMode="auto">
            <a:xfrm>
              <a:off x="3961" y="2568"/>
              <a:ext cx="1516" cy="192"/>
            </a:xfrm>
            <a:prstGeom prst="rect">
              <a:avLst/>
            </a:prstGeom>
            <a:noFill/>
            <a:ln w="9525" algn="ctr">
              <a:noFill/>
              <a:miter lim="800000"/>
              <a:headEnd/>
              <a:tailEnd/>
            </a:ln>
            <a:effectLst/>
          </p:spPr>
          <p:txBody>
            <a:bodyPr>
              <a:spAutoFit/>
            </a:bodyPr>
            <a:lstStyle/>
            <a:p>
              <a:r>
                <a:rPr lang="en-US" sz="1400" b="1">
                  <a:solidFill>
                    <a:schemeClr val="tx1"/>
                  </a:solidFill>
                </a:rPr>
                <a:t>US Department of Energy</a:t>
              </a:r>
              <a:endParaRPr lang="en-US" sz="1400">
                <a:solidFill>
                  <a:schemeClr val="tx1"/>
                </a:solidFill>
              </a:endParaRPr>
            </a:p>
          </p:txBody>
        </p:sp>
      </p:grpSp>
      <p:grpSp>
        <p:nvGrpSpPr>
          <p:cNvPr id="228360" name="Group 8"/>
          <p:cNvGrpSpPr>
            <a:grpSpLocks/>
          </p:cNvGrpSpPr>
          <p:nvPr/>
        </p:nvGrpSpPr>
        <p:grpSpPr bwMode="auto">
          <a:xfrm>
            <a:off x="6502400" y="4235450"/>
            <a:ext cx="2641600" cy="900113"/>
            <a:chOff x="229" y="2311"/>
            <a:chExt cx="1664" cy="567"/>
          </a:xfrm>
        </p:grpSpPr>
        <p:pic>
          <p:nvPicPr>
            <p:cNvPr id="228361" name="Picture 9"/>
            <p:cNvPicPr>
              <a:picLocks noChangeAspect="1" noChangeArrowheads="1"/>
            </p:cNvPicPr>
            <p:nvPr/>
          </p:nvPicPr>
          <p:blipFill>
            <a:blip r:embed="rId4" cstate="print"/>
            <a:srcRect/>
            <a:stretch>
              <a:fillRect/>
            </a:stretch>
          </p:blipFill>
          <p:spPr bwMode="auto">
            <a:xfrm>
              <a:off x="396" y="2311"/>
              <a:ext cx="1340" cy="252"/>
            </a:xfrm>
            <a:prstGeom prst="rect">
              <a:avLst/>
            </a:prstGeom>
            <a:noFill/>
            <a:ln w="9525" algn="ctr">
              <a:noFill/>
              <a:miter lim="800000"/>
              <a:headEnd/>
              <a:tailEnd/>
            </a:ln>
            <a:effectLst/>
          </p:spPr>
        </p:pic>
        <p:sp>
          <p:nvSpPr>
            <p:cNvPr id="228362" name="Text Box 10"/>
            <p:cNvSpPr txBox="1">
              <a:spLocks noChangeArrowheads="1"/>
            </p:cNvSpPr>
            <p:nvPr/>
          </p:nvSpPr>
          <p:spPr bwMode="auto">
            <a:xfrm>
              <a:off x="229" y="2552"/>
              <a:ext cx="1664" cy="326"/>
            </a:xfrm>
            <a:prstGeom prst="rect">
              <a:avLst/>
            </a:prstGeom>
            <a:noFill/>
            <a:ln w="9525" algn="ctr">
              <a:noFill/>
              <a:miter lim="800000"/>
              <a:headEnd/>
              <a:tailEnd/>
            </a:ln>
            <a:effectLst/>
          </p:spPr>
          <p:txBody>
            <a:bodyPr>
              <a:spAutoFit/>
            </a:bodyPr>
            <a:lstStyle/>
            <a:p>
              <a:r>
                <a:rPr lang="en-US" sz="1400" b="1">
                  <a:solidFill>
                    <a:schemeClr val="tx1"/>
                  </a:solidFill>
                </a:rPr>
                <a:t>US Nuclear Regulatory Commission</a:t>
              </a:r>
            </a:p>
          </p:txBody>
        </p:sp>
      </p:grpSp>
      <p:pic>
        <p:nvPicPr>
          <p:cNvPr id="228363" name="Picture 11" descr="epa_seal_verysmall_trim"/>
          <p:cNvPicPr>
            <a:picLocks noChangeAspect="1" noChangeArrowheads="1"/>
          </p:cNvPicPr>
          <p:nvPr/>
        </p:nvPicPr>
        <p:blipFill>
          <a:blip r:embed="rId5" cstate="print"/>
          <a:srcRect/>
          <a:stretch>
            <a:fillRect/>
          </a:stretch>
        </p:blipFill>
        <p:spPr bwMode="auto">
          <a:xfrm>
            <a:off x="5427663" y="4633913"/>
            <a:ext cx="914400" cy="914400"/>
          </a:xfrm>
          <a:prstGeom prst="rect">
            <a:avLst/>
          </a:prstGeom>
          <a:noFill/>
        </p:spPr>
      </p:pic>
      <p:grpSp>
        <p:nvGrpSpPr>
          <p:cNvPr id="228364" name="Group 12"/>
          <p:cNvGrpSpPr>
            <a:grpSpLocks/>
          </p:cNvGrpSpPr>
          <p:nvPr/>
        </p:nvGrpSpPr>
        <p:grpSpPr bwMode="auto">
          <a:xfrm>
            <a:off x="6699250" y="2349500"/>
            <a:ext cx="2444750" cy="863600"/>
            <a:chOff x="3942" y="1189"/>
            <a:chExt cx="1540" cy="544"/>
          </a:xfrm>
        </p:grpSpPr>
        <p:pic>
          <p:nvPicPr>
            <p:cNvPr id="228365" name="Picture 13"/>
            <p:cNvPicPr>
              <a:picLocks noChangeAspect="1" noChangeArrowheads="1"/>
            </p:cNvPicPr>
            <p:nvPr/>
          </p:nvPicPr>
          <p:blipFill>
            <a:blip r:embed="rId6" cstate="print"/>
            <a:srcRect/>
            <a:stretch>
              <a:fillRect/>
            </a:stretch>
          </p:blipFill>
          <p:spPr bwMode="auto">
            <a:xfrm>
              <a:off x="4229" y="1189"/>
              <a:ext cx="915" cy="328"/>
            </a:xfrm>
            <a:prstGeom prst="rect">
              <a:avLst/>
            </a:prstGeom>
            <a:noFill/>
            <a:ln w="9525" algn="ctr">
              <a:noFill/>
              <a:miter lim="800000"/>
              <a:headEnd/>
              <a:tailEnd/>
            </a:ln>
            <a:effectLst/>
          </p:spPr>
        </p:pic>
        <p:sp>
          <p:nvSpPr>
            <p:cNvPr id="228366" name="Text Box 14"/>
            <p:cNvSpPr txBox="1">
              <a:spLocks noChangeArrowheads="1"/>
            </p:cNvSpPr>
            <p:nvPr/>
          </p:nvSpPr>
          <p:spPr bwMode="auto">
            <a:xfrm>
              <a:off x="3942" y="1541"/>
              <a:ext cx="1540" cy="192"/>
            </a:xfrm>
            <a:prstGeom prst="rect">
              <a:avLst/>
            </a:prstGeom>
            <a:noFill/>
            <a:ln w="9525" algn="ctr">
              <a:noFill/>
              <a:miter lim="800000"/>
              <a:headEnd/>
              <a:tailEnd/>
            </a:ln>
            <a:effectLst/>
          </p:spPr>
          <p:txBody>
            <a:bodyPr>
              <a:spAutoFit/>
            </a:bodyPr>
            <a:lstStyle/>
            <a:p>
              <a:r>
                <a:rPr lang="en-US" sz="1400" b="1">
                  <a:solidFill>
                    <a:schemeClr val="tx1"/>
                  </a:solidFill>
                </a:rPr>
                <a:t>Nuclear Energy Institute</a:t>
              </a:r>
            </a:p>
          </p:txBody>
        </p:sp>
      </p:grpSp>
      <p:grpSp>
        <p:nvGrpSpPr>
          <p:cNvPr id="228367" name="Group 15"/>
          <p:cNvGrpSpPr>
            <a:grpSpLocks/>
          </p:cNvGrpSpPr>
          <p:nvPr/>
        </p:nvGrpSpPr>
        <p:grpSpPr bwMode="auto">
          <a:xfrm>
            <a:off x="5259070" y="1403985"/>
            <a:ext cx="3417888" cy="890588"/>
            <a:chOff x="78" y="1236"/>
            <a:chExt cx="2153" cy="561"/>
          </a:xfrm>
        </p:grpSpPr>
        <p:pic>
          <p:nvPicPr>
            <p:cNvPr id="228368" name="Picture 16"/>
            <p:cNvPicPr>
              <a:picLocks noChangeAspect="1" noChangeArrowheads="1"/>
            </p:cNvPicPr>
            <p:nvPr/>
          </p:nvPicPr>
          <p:blipFill>
            <a:blip r:embed="rId7" cstate="print"/>
            <a:srcRect/>
            <a:stretch>
              <a:fillRect/>
            </a:stretch>
          </p:blipFill>
          <p:spPr bwMode="auto">
            <a:xfrm>
              <a:off x="728" y="1236"/>
              <a:ext cx="736" cy="373"/>
            </a:xfrm>
            <a:prstGeom prst="rect">
              <a:avLst/>
            </a:prstGeom>
            <a:noFill/>
            <a:ln w="9525" algn="ctr">
              <a:noFill/>
              <a:miter lim="800000"/>
              <a:headEnd/>
              <a:tailEnd/>
            </a:ln>
            <a:effectLst/>
          </p:spPr>
        </p:pic>
        <p:sp>
          <p:nvSpPr>
            <p:cNvPr id="228369" name="Text Box 17"/>
            <p:cNvSpPr txBox="1">
              <a:spLocks noChangeArrowheads="1"/>
            </p:cNvSpPr>
            <p:nvPr/>
          </p:nvSpPr>
          <p:spPr bwMode="auto">
            <a:xfrm>
              <a:off x="78" y="1605"/>
              <a:ext cx="2153" cy="192"/>
            </a:xfrm>
            <a:prstGeom prst="rect">
              <a:avLst/>
            </a:prstGeom>
            <a:noFill/>
            <a:ln w="9525" algn="ctr">
              <a:noFill/>
              <a:miter lim="800000"/>
              <a:headEnd/>
              <a:tailEnd/>
            </a:ln>
            <a:effectLst/>
          </p:spPr>
          <p:txBody>
            <a:bodyPr>
              <a:spAutoFit/>
            </a:bodyPr>
            <a:lstStyle/>
            <a:p>
              <a:r>
                <a:rPr lang="en-US" sz="1400" b="1">
                  <a:solidFill>
                    <a:schemeClr val="tx1"/>
                  </a:solidFill>
                </a:rPr>
                <a:t>Institute of Nuclear Power Operations</a:t>
              </a:r>
              <a:endParaRPr lang="en-US" sz="1400">
                <a:solidFill>
                  <a:schemeClr val="tx1"/>
                </a:solidFill>
              </a:endParaRPr>
            </a:p>
          </p:txBody>
        </p:sp>
      </p:grpSp>
      <p:grpSp>
        <p:nvGrpSpPr>
          <p:cNvPr id="228370" name="Group 18"/>
          <p:cNvGrpSpPr>
            <a:grpSpLocks/>
          </p:cNvGrpSpPr>
          <p:nvPr/>
        </p:nvGrpSpPr>
        <p:grpSpPr bwMode="auto">
          <a:xfrm>
            <a:off x="5054600" y="3344863"/>
            <a:ext cx="3382963" cy="685800"/>
            <a:chOff x="1793" y="1020"/>
            <a:chExt cx="2131" cy="432"/>
          </a:xfrm>
        </p:grpSpPr>
        <p:sp>
          <p:nvSpPr>
            <p:cNvPr id="228371" name="Rectangle 19"/>
            <p:cNvSpPr>
              <a:spLocks noChangeArrowheads="1"/>
            </p:cNvSpPr>
            <p:nvPr/>
          </p:nvSpPr>
          <p:spPr bwMode="auto">
            <a:xfrm>
              <a:off x="1793" y="1020"/>
              <a:ext cx="2131" cy="432"/>
            </a:xfrm>
            <a:prstGeom prst="rect">
              <a:avLst/>
            </a:prstGeom>
            <a:solidFill>
              <a:schemeClr val="bg1"/>
            </a:solidFill>
            <a:ln w="9525">
              <a:noFill/>
              <a:miter lim="800000"/>
              <a:headEnd/>
              <a:tailEnd/>
            </a:ln>
            <a:effectLst/>
          </p:spPr>
          <p:txBody>
            <a:bodyPr wrap="none" anchor="ctr"/>
            <a:lstStyle/>
            <a:p>
              <a:endParaRPr lang="en-US"/>
            </a:p>
          </p:txBody>
        </p:sp>
        <p:pic>
          <p:nvPicPr>
            <p:cNvPr id="228372" name="Picture 20" descr="EPRI logo_RGB_6 in"/>
            <p:cNvPicPr>
              <a:picLocks noChangeAspect="1" noChangeArrowheads="1"/>
            </p:cNvPicPr>
            <p:nvPr/>
          </p:nvPicPr>
          <p:blipFill>
            <a:blip r:embed="rId8" cstate="print"/>
            <a:srcRect/>
            <a:stretch>
              <a:fillRect/>
            </a:stretch>
          </p:blipFill>
          <p:spPr bwMode="auto">
            <a:xfrm>
              <a:off x="1822" y="1049"/>
              <a:ext cx="2073" cy="374"/>
            </a:xfrm>
            <a:prstGeom prst="rect">
              <a:avLst/>
            </a:prstGeom>
            <a:noFill/>
          </p:spPr>
        </p:pic>
      </p:grpSp>
      <p:sp>
        <p:nvSpPr>
          <p:cNvPr id="228373" name="Text Box 21"/>
          <p:cNvSpPr txBox="1">
            <a:spLocks noChangeArrowheads="1"/>
          </p:cNvSpPr>
          <p:nvPr/>
        </p:nvSpPr>
        <p:spPr bwMode="auto">
          <a:xfrm>
            <a:off x="433388" y="5908675"/>
            <a:ext cx="5813425" cy="376238"/>
          </a:xfrm>
          <a:prstGeom prst="rect">
            <a:avLst/>
          </a:prstGeom>
          <a:solidFill>
            <a:srgbClr val="FFFF99"/>
          </a:solidFill>
          <a:ln w="9525" algn="ctr">
            <a:solidFill>
              <a:schemeClr val="tx1"/>
            </a:solidFill>
            <a:miter lim="800000"/>
            <a:headEnd/>
            <a:tailEnd/>
          </a:ln>
          <a:effectLst/>
        </p:spPr>
        <p:txBody>
          <a:bodyPr wrap="none">
            <a:spAutoFit/>
          </a:bodyPr>
          <a:lstStyle/>
          <a:p>
            <a:r>
              <a:rPr lang="en-US" sz="1800" b="1"/>
              <a:t>+ Utilities, Vendors, and International Organizations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noFill/>
          <a:ln/>
        </p:spPr>
        <p:txBody>
          <a:bodyPr/>
          <a:lstStyle/>
          <a:p>
            <a:r>
              <a:rPr lang="en-US"/>
              <a:t>U.S. Based Institutions - Event Response Role</a:t>
            </a:r>
          </a:p>
        </p:txBody>
      </p:sp>
      <p:grpSp>
        <p:nvGrpSpPr>
          <p:cNvPr id="305155" name="Group 3"/>
          <p:cNvGrpSpPr>
            <a:grpSpLocks/>
          </p:cNvGrpSpPr>
          <p:nvPr/>
        </p:nvGrpSpPr>
        <p:grpSpPr bwMode="auto">
          <a:xfrm>
            <a:off x="915988" y="3186113"/>
            <a:ext cx="2444750" cy="863600"/>
            <a:chOff x="3942" y="1189"/>
            <a:chExt cx="1540" cy="544"/>
          </a:xfrm>
        </p:grpSpPr>
        <p:pic>
          <p:nvPicPr>
            <p:cNvPr id="305156" name="Picture 4"/>
            <p:cNvPicPr>
              <a:picLocks noChangeAspect="1" noChangeArrowheads="1"/>
            </p:cNvPicPr>
            <p:nvPr/>
          </p:nvPicPr>
          <p:blipFill>
            <a:blip r:embed="rId3" cstate="print"/>
            <a:srcRect/>
            <a:stretch>
              <a:fillRect/>
            </a:stretch>
          </p:blipFill>
          <p:spPr bwMode="auto">
            <a:xfrm>
              <a:off x="4229" y="1189"/>
              <a:ext cx="915" cy="328"/>
            </a:xfrm>
            <a:prstGeom prst="rect">
              <a:avLst/>
            </a:prstGeom>
            <a:noFill/>
            <a:ln w="9525" algn="ctr">
              <a:noFill/>
              <a:miter lim="800000"/>
              <a:headEnd/>
              <a:tailEnd/>
            </a:ln>
            <a:effectLst/>
          </p:spPr>
        </p:pic>
        <p:sp>
          <p:nvSpPr>
            <p:cNvPr id="305157" name="Text Box 5"/>
            <p:cNvSpPr txBox="1">
              <a:spLocks noChangeArrowheads="1"/>
            </p:cNvSpPr>
            <p:nvPr/>
          </p:nvSpPr>
          <p:spPr bwMode="auto">
            <a:xfrm>
              <a:off x="3942" y="1541"/>
              <a:ext cx="1540" cy="192"/>
            </a:xfrm>
            <a:prstGeom prst="rect">
              <a:avLst/>
            </a:prstGeom>
            <a:noFill/>
            <a:ln w="9525" algn="ctr">
              <a:noFill/>
              <a:miter lim="800000"/>
              <a:headEnd/>
              <a:tailEnd/>
            </a:ln>
            <a:effectLst/>
          </p:spPr>
          <p:txBody>
            <a:bodyPr>
              <a:spAutoFit/>
            </a:bodyPr>
            <a:lstStyle/>
            <a:p>
              <a:r>
                <a:rPr lang="en-US" sz="1400" b="1">
                  <a:solidFill>
                    <a:schemeClr val="tx1"/>
                  </a:solidFill>
                </a:rPr>
                <a:t>Nuclear Energy Institute</a:t>
              </a:r>
            </a:p>
          </p:txBody>
        </p:sp>
      </p:grpSp>
      <p:grpSp>
        <p:nvGrpSpPr>
          <p:cNvPr id="305158" name="Group 6"/>
          <p:cNvGrpSpPr>
            <a:grpSpLocks/>
          </p:cNvGrpSpPr>
          <p:nvPr/>
        </p:nvGrpSpPr>
        <p:grpSpPr bwMode="auto">
          <a:xfrm>
            <a:off x="477838" y="1674813"/>
            <a:ext cx="3417887" cy="890587"/>
            <a:chOff x="78" y="1236"/>
            <a:chExt cx="2153" cy="561"/>
          </a:xfrm>
        </p:grpSpPr>
        <p:pic>
          <p:nvPicPr>
            <p:cNvPr id="305159" name="Picture 7"/>
            <p:cNvPicPr>
              <a:picLocks noChangeAspect="1" noChangeArrowheads="1"/>
            </p:cNvPicPr>
            <p:nvPr/>
          </p:nvPicPr>
          <p:blipFill>
            <a:blip r:embed="rId4" cstate="print"/>
            <a:srcRect/>
            <a:stretch>
              <a:fillRect/>
            </a:stretch>
          </p:blipFill>
          <p:spPr bwMode="auto">
            <a:xfrm>
              <a:off x="728" y="1236"/>
              <a:ext cx="736" cy="373"/>
            </a:xfrm>
            <a:prstGeom prst="rect">
              <a:avLst/>
            </a:prstGeom>
            <a:noFill/>
            <a:ln w="9525" algn="ctr">
              <a:noFill/>
              <a:miter lim="800000"/>
              <a:headEnd/>
              <a:tailEnd/>
            </a:ln>
            <a:effectLst/>
          </p:spPr>
        </p:pic>
        <p:sp>
          <p:nvSpPr>
            <p:cNvPr id="305160" name="Text Box 8"/>
            <p:cNvSpPr txBox="1">
              <a:spLocks noChangeArrowheads="1"/>
            </p:cNvSpPr>
            <p:nvPr/>
          </p:nvSpPr>
          <p:spPr bwMode="auto">
            <a:xfrm>
              <a:off x="78" y="1605"/>
              <a:ext cx="2153" cy="192"/>
            </a:xfrm>
            <a:prstGeom prst="rect">
              <a:avLst/>
            </a:prstGeom>
            <a:noFill/>
            <a:ln w="9525" algn="ctr">
              <a:noFill/>
              <a:miter lim="800000"/>
              <a:headEnd/>
              <a:tailEnd/>
            </a:ln>
            <a:effectLst/>
          </p:spPr>
          <p:txBody>
            <a:bodyPr>
              <a:spAutoFit/>
            </a:bodyPr>
            <a:lstStyle/>
            <a:p>
              <a:r>
                <a:rPr lang="en-US" sz="1400" b="1">
                  <a:solidFill>
                    <a:schemeClr val="tx1"/>
                  </a:solidFill>
                </a:rPr>
                <a:t>Institute of Nuclear Power Operations</a:t>
              </a:r>
              <a:endParaRPr lang="en-US" sz="1400">
                <a:solidFill>
                  <a:schemeClr val="tx1"/>
                </a:solidFill>
              </a:endParaRPr>
            </a:p>
          </p:txBody>
        </p:sp>
      </p:grpSp>
      <p:sp>
        <p:nvSpPr>
          <p:cNvPr id="305161" name="Text Box 9"/>
          <p:cNvSpPr txBox="1">
            <a:spLocks noChangeArrowheads="1"/>
          </p:cNvSpPr>
          <p:nvPr/>
        </p:nvSpPr>
        <p:spPr bwMode="auto">
          <a:xfrm flipH="1" flipV="1">
            <a:off x="1338263" y="3594100"/>
            <a:ext cx="184150" cy="244475"/>
          </a:xfrm>
          <a:prstGeom prst="rect">
            <a:avLst/>
          </a:prstGeom>
          <a:noFill/>
          <a:ln w="9525" algn="ctr">
            <a:noFill/>
            <a:miter lim="800000"/>
            <a:headEnd/>
            <a:tailEnd/>
          </a:ln>
          <a:effectLst/>
        </p:spPr>
        <p:txBody>
          <a:bodyPr rot="10800000">
            <a:spAutoFit/>
          </a:bodyPr>
          <a:lstStyle/>
          <a:p>
            <a:endParaRPr lang="en-US" sz="1000" b="1">
              <a:solidFill>
                <a:schemeClr val="tx1"/>
              </a:solidFill>
            </a:endParaRPr>
          </a:p>
        </p:txBody>
      </p:sp>
      <p:grpSp>
        <p:nvGrpSpPr>
          <p:cNvPr id="305162" name="Group 10"/>
          <p:cNvGrpSpPr>
            <a:grpSpLocks/>
          </p:cNvGrpSpPr>
          <p:nvPr/>
        </p:nvGrpSpPr>
        <p:grpSpPr bwMode="auto">
          <a:xfrm>
            <a:off x="6770688" y="6380163"/>
            <a:ext cx="2208212" cy="398462"/>
            <a:chOff x="4265" y="4019"/>
            <a:chExt cx="1391" cy="251"/>
          </a:xfrm>
        </p:grpSpPr>
        <p:sp>
          <p:nvSpPr>
            <p:cNvPr id="305163" name="Rectangle 11"/>
            <p:cNvSpPr>
              <a:spLocks noChangeArrowheads="1"/>
            </p:cNvSpPr>
            <p:nvPr/>
          </p:nvSpPr>
          <p:spPr bwMode="auto">
            <a:xfrm>
              <a:off x="4265" y="4075"/>
              <a:ext cx="1391" cy="165"/>
            </a:xfrm>
            <a:prstGeom prst="rect">
              <a:avLst/>
            </a:prstGeom>
            <a:solidFill>
              <a:schemeClr val="bg1"/>
            </a:solidFill>
            <a:ln w="9525">
              <a:noFill/>
              <a:miter lim="800000"/>
              <a:headEnd/>
              <a:tailEnd/>
            </a:ln>
            <a:effectLst/>
          </p:spPr>
          <p:txBody>
            <a:bodyPr wrap="none" anchor="ctr"/>
            <a:lstStyle/>
            <a:p>
              <a:endParaRPr lang="en-US"/>
            </a:p>
          </p:txBody>
        </p:sp>
        <p:sp>
          <p:nvSpPr>
            <p:cNvPr id="305164" name="Rectangle 12"/>
            <p:cNvSpPr>
              <a:spLocks noChangeArrowheads="1"/>
            </p:cNvSpPr>
            <p:nvPr/>
          </p:nvSpPr>
          <p:spPr bwMode="auto">
            <a:xfrm>
              <a:off x="4871" y="4019"/>
              <a:ext cx="141" cy="251"/>
            </a:xfrm>
            <a:prstGeom prst="rect">
              <a:avLst/>
            </a:prstGeom>
            <a:solidFill>
              <a:schemeClr val="bg1"/>
            </a:solidFill>
            <a:ln w="9525">
              <a:noFill/>
              <a:miter lim="800000"/>
              <a:headEnd/>
              <a:tailEnd/>
            </a:ln>
            <a:effectLst/>
          </p:spPr>
          <p:txBody>
            <a:bodyPr wrap="none" anchor="ctr"/>
            <a:lstStyle/>
            <a:p>
              <a:endParaRPr lang="en-US"/>
            </a:p>
          </p:txBody>
        </p:sp>
      </p:grpSp>
      <p:grpSp>
        <p:nvGrpSpPr>
          <p:cNvPr id="305165" name="Group 13"/>
          <p:cNvGrpSpPr>
            <a:grpSpLocks/>
          </p:cNvGrpSpPr>
          <p:nvPr/>
        </p:nvGrpSpPr>
        <p:grpSpPr bwMode="auto">
          <a:xfrm>
            <a:off x="539750" y="4805363"/>
            <a:ext cx="3382963" cy="685800"/>
            <a:chOff x="1793" y="1020"/>
            <a:chExt cx="2131" cy="432"/>
          </a:xfrm>
        </p:grpSpPr>
        <p:sp>
          <p:nvSpPr>
            <p:cNvPr id="305166" name="Rectangle 14"/>
            <p:cNvSpPr>
              <a:spLocks noChangeArrowheads="1"/>
            </p:cNvSpPr>
            <p:nvPr/>
          </p:nvSpPr>
          <p:spPr bwMode="auto">
            <a:xfrm>
              <a:off x="1793" y="1020"/>
              <a:ext cx="2131" cy="432"/>
            </a:xfrm>
            <a:prstGeom prst="rect">
              <a:avLst/>
            </a:prstGeom>
            <a:solidFill>
              <a:schemeClr val="bg1"/>
            </a:solidFill>
            <a:ln w="9525">
              <a:noFill/>
              <a:miter lim="800000"/>
              <a:headEnd/>
              <a:tailEnd/>
            </a:ln>
            <a:effectLst/>
          </p:spPr>
          <p:txBody>
            <a:bodyPr wrap="none" anchor="ctr"/>
            <a:lstStyle/>
            <a:p>
              <a:endParaRPr lang="en-US"/>
            </a:p>
          </p:txBody>
        </p:sp>
        <p:pic>
          <p:nvPicPr>
            <p:cNvPr id="305167" name="Picture 15" descr="EPRI logo_RGB_6 in"/>
            <p:cNvPicPr>
              <a:picLocks noChangeAspect="1" noChangeArrowheads="1"/>
            </p:cNvPicPr>
            <p:nvPr/>
          </p:nvPicPr>
          <p:blipFill>
            <a:blip r:embed="rId5" cstate="print"/>
            <a:srcRect/>
            <a:stretch>
              <a:fillRect/>
            </a:stretch>
          </p:blipFill>
          <p:spPr bwMode="auto">
            <a:xfrm>
              <a:off x="1822" y="1049"/>
              <a:ext cx="2073" cy="374"/>
            </a:xfrm>
            <a:prstGeom prst="rect">
              <a:avLst/>
            </a:prstGeom>
            <a:noFill/>
          </p:spPr>
        </p:pic>
      </p:grpSp>
      <p:sp>
        <p:nvSpPr>
          <p:cNvPr id="305168" name="Text Box 16"/>
          <p:cNvSpPr txBox="1">
            <a:spLocks noChangeArrowheads="1"/>
          </p:cNvSpPr>
          <p:nvPr/>
        </p:nvSpPr>
        <p:spPr bwMode="auto">
          <a:xfrm>
            <a:off x="4257675" y="3055938"/>
            <a:ext cx="4214813" cy="1311275"/>
          </a:xfrm>
          <a:prstGeom prst="rect">
            <a:avLst/>
          </a:prstGeom>
          <a:noFill/>
          <a:ln w="9525" algn="ctr">
            <a:noFill/>
            <a:miter lim="800000"/>
            <a:headEnd/>
            <a:tailEnd/>
          </a:ln>
          <a:effectLst/>
        </p:spPr>
        <p:txBody>
          <a:bodyPr>
            <a:spAutoFit/>
          </a:bodyPr>
          <a:lstStyle/>
          <a:p>
            <a:r>
              <a:rPr lang="en-US" sz="2000"/>
              <a:t>Leads industry communications to media, public, and government stakeholders and leads interface with federal government</a:t>
            </a:r>
          </a:p>
        </p:txBody>
      </p:sp>
      <p:sp>
        <p:nvSpPr>
          <p:cNvPr id="305169" name="Text Box 17"/>
          <p:cNvSpPr txBox="1">
            <a:spLocks noChangeArrowheads="1"/>
          </p:cNvSpPr>
          <p:nvPr/>
        </p:nvSpPr>
        <p:spPr bwMode="auto">
          <a:xfrm>
            <a:off x="4130675" y="1776413"/>
            <a:ext cx="4368800" cy="701675"/>
          </a:xfrm>
          <a:prstGeom prst="rect">
            <a:avLst/>
          </a:prstGeom>
          <a:noFill/>
          <a:ln w="9525" algn="ctr">
            <a:noFill/>
            <a:miter lim="800000"/>
            <a:headEnd/>
            <a:tailEnd/>
          </a:ln>
          <a:effectLst/>
        </p:spPr>
        <p:txBody>
          <a:bodyPr>
            <a:spAutoFit/>
          </a:bodyPr>
          <a:lstStyle/>
          <a:p>
            <a:r>
              <a:rPr lang="en-US" sz="2000"/>
              <a:t>Coordinates industry response to operational aspects of an event</a:t>
            </a:r>
          </a:p>
        </p:txBody>
      </p:sp>
      <p:sp>
        <p:nvSpPr>
          <p:cNvPr id="305170" name="Text Box 18"/>
          <p:cNvSpPr txBox="1">
            <a:spLocks noChangeArrowheads="1"/>
          </p:cNvSpPr>
          <p:nvPr/>
        </p:nvSpPr>
        <p:spPr bwMode="auto">
          <a:xfrm>
            <a:off x="4287424" y="4946926"/>
            <a:ext cx="4402137" cy="396875"/>
          </a:xfrm>
          <a:prstGeom prst="rect">
            <a:avLst/>
          </a:prstGeom>
          <a:noFill/>
          <a:ln w="9525" algn="ctr">
            <a:noFill/>
            <a:miter lim="800000"/>
            <a:headEnd/>
            <a:tailEnd/>
          </a:ln>
          <a:effectLst/>
        </p:spPr>
        <p:txBody>
          <a:bodyPr wrap="none">
            <a:spAutoFit/>
          </a:bodyPr>
          <a:lstStyle/>
          <a:p>
            <a:r>
              <a:rPr lang="en-US" sz="2000" dirty="0"/>
              <a:t>Provides technical support to industry</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EPRI Role / Industry Path Forward</a:t>
            </a:r>
          </a:p>
        </p:txBody>
      </p:sp>
      <p:sp>
        <p:nvSpPr>
          <p:cNvPr id="5123" name="Rectangle 3"/>
          <p:cNvSpPr>
            <a:spLocks noGrp="1" noChangeArrowheads="1"/>
          </p:cNvSpPr>
          <p:nvPr>
            <p:ph type="body" idx="1"/>
          </p:nvPr>
        </p:nvSpPr>
        <p:spPr>
          <a:xfrm>
            <a:off x="457201" y="1416050"/>
            <a:ext cx="4614862" cy="4935538"/>
          </a:xfrm>
        </p:spPr>
        <p:txBody>
          <a:bodyPr/>
          <a:lstStyle/>
          <a:p>
            <a:pPr eaLnBrk="1" hangingPunct="1"/>
            <a:r>
              <a:rPr lang="en-US" dirty="0" smtClean="0"/>
              <a:t>Participation on “Industry Support Team”</a:t>
            </a:r>
          </a:p>
          <a:p>
            <a:pPr eaLnBrk="1" hangingPunct="1"/>
            <a:r>
              <a:rPr lang="en-US" dirty="0" smtClean="0"/>
              <a:t>Direct support for TEPCO by various EPRI groups</a:t>
            </a:r>
          </a:p>
          <a:p>
            <a:pPr lvl="1" eaLnBrk="1" hangingPunct="1"/>
            <a:r>
              <a:rPr lang="en-US" sz="2000" dirty="0" smtClean="0"/>
              <a:t>Plant Technology</a:t>
            </a:r>
          </a:p>
          <a:p>
            <a:pPr lvl="1" eaLnBrk="1" hangingPunct="1"/>
            <a:r>
              <a:rPr lang="en-US" sz="2000" dirty="0" smtClean="0"/>
              <a:t>Chemistry, LLW, RM</a:t>
            </a:r>
          </a:p>
          <a:p>
            <a:pPr lvl="1" eaLnBrk="1" hangingPunct="1"/>
            <a:r>
              <a:rPr lang="en-US" sz="2000" dirty="0" smtClean="0"/>
              <a:t>Used Fuel &amp; HLW, FRP</a:t>
            </a:r>
          </a:p>
          <a:p>
            <a:pPr eaLnBrk="1" hangingPunct="1"/>
            <a:r>
              <a:rPr lang="en-US" dirty="0" smtClean="0"/>
              <a:t>The Way Forward Initiative</a:t>
            </a:r>
          </a:p>
          <a:p>
            <a:pPr eaLnBrk="1" hangingPunct="1">
              <a:buNone/>
            </a:pPr>
            <a:endParaRPr lang="en-US" dirty="0" smtClean="0"/>
          </a:p>
        </p:txBody>
      </p:sp>
      <p:pic>
        <p:nvPicPr>
          <p:cNvPr id="5124" name="Picture 4"/>
          <p:cNvPicPr>
            <a:picLocks noChangeAspect="1" noChangeArrowheads="1"/>
          </p:cNvPicPr>
          <p:nvPr/>
        </p:nvPicPr>
        <p:blipFill>
          <a:blip r:embed="rId2" cstate="print"/>
          <a:srcRect/>
          <a:stretch>
            <a:fillRect/>
          </a:stretch>
        </p:blipFill>
        <p:spPr bwMode="auto">
          <a:xfrm>
            <a:off x="4941569" y="1429702"/>
            <a:ext cx="4016693" cy="4963953"/>
          </a:xfrm>
          <a:prstGeom prst="rect">
            <a:avLst/>
          </a:prstGeom>
          <a:noFill/>
          <a:ln w="9525">
            <a:solidFill>
              <a:srgbClr val="969696"/>
            </a:solidFill>
            <a:miter lim="800000"/>
            <a:headEnd/>
            <a:tailEnd/>
          </a:ln>
        </p:spPr>
      </p:pic>
      <p:sp>
        <p:nvSpPr>
          <p:cNvPr id="5" name="Rectangle 4"/>
          <p:cNvSpPr/>
          <p:nvPr/>
        </p:nvSpPr>
        <p:spPr>
          <a:xfrm>
            <a:off x="168965" y="6098474"/>
            <a:ext cx="4572000" cy="276999"/>
          </a:xfrm>
          <a:prstGeom prst="rect">
            <a:avLst/>
          </a:prstGeom>
        </p:spPr>
        <p:txBody>
          <a:bodyPr>
            <a:spAutoFit/>
          </a:bodyPr>
          <a:lstStyle/>
          <a:p>
            <a:r>
              <a:rPr lang="en-US" sz="1200" dirty="0" smtClean="0"/>
              <a:t>www.nei.org/filefolder/TheWayForward_060611_FinalA2.pdf </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Picture 2"/>
          <p:cNvPicPr>
            <a:picLocks noChangeAspect="1" noChangeArrowheads="1"/>
          </p:cNvPicPr>
          <p:nvPr/>
        </p:nvPicPr>
        <p:blipFill>
          <a:blip r:embed="rId2" cstate="print"/>
          <a:srcRect/>
          <a:stretch>
            <a:fillRect/>
          </a:stretch>
        </p:blipFill>
        <p:spPr bwMode="auto">
          <a:xfrm>
            <a:off x="650019" y="1321089"/>
            <a:ext cx="7460298" cy="51836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Industry Roles under “The Way Forward”</a:t>
            </a:r>
            <a:endParaRPr lang="en-US" dirty="0"/>
          </a:p>
        </p:txBody>
      </p:sp>
      <p:sp>
        <p:nvSpPr>
          <p:cNvPr id="4" name="Oval 3"/>
          <p:cNvSpPr/>
          <p:nvPr/>
        </p:nvSpPr>
        <p:spPr bwMode="auto">
          <a:xfrm>
            <a:off x="557833" y="2981739"/>
            <a:ext cx="2243138" cy="3400425"/>
          </a:xfrm>
          <a:prstGeom prst="ellipse">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smtClean="0">
              <a:ln>
                <a:noFill/>
              </a:ln>
              <a:solidFill>
                <a:srgbClr val="000000"/>
              </a:solidFill>
              <a:effectLst/>
              <a:latin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a:t>Fukushima Dai-ichi Before 11 March 2011</a:t>
            </a:r>
          </a:p>
        </p:txBody>
      </p:sp>
      <p:pic>
        <p:nvPicPr>
          <p:cNvPr id="320517" name="Picture 5" descr="TEPCO image of 1F from ocean side-cropped"/>
          <p:cNvPicPr>
            <a:picLocks noChangeAspect="1" noChangeArrowheads="1"/>
          </p:cNvPicPr>
          <p:nvPr/>
        </p:nvPicPr>
        <p:blipFill>
          <a:blip r:embed="rId2" cstate="print"/>
          <a:srcRect/>
          <a:stretch>
            <a:fillRect/>
          </a:stretch>
        </p:blipFill>
        <p:spPr bwMode="auto">
          <a:xfrm>
            <a:off x="688975" y="1546225"/>
            <a:ext cx="7851775" cy="4572000"/>
          </a:xfrm>
          <a:prstGeom prst="rect">
            <a:avLst/>
          </a:prstGeom>
          <a:noFill/>
        </p:spPr>
      </p:pic>
      <p:sp>
        <p:nvSpPr>
          <p:cNvPr id="320518" name="Text Box 6"/>
          <p:cNvSpPr txBox="1">
            <a:spLocks noChangeArrowheads="1"/>
          </p:cNvSpPr>
          <p:nvPr/>
        </p:nvSpPr>
        <p:spPr bwMode="auto">
          <a:xfrm>
            <a:off x="3962400" y="5137150"/>
            <a:ext cx="1225550" cy="366713"/>
          </a:xfrm>
          <a:prstGeom prst="rect">
            <a:avLst/>
          </a:prstGeom>
          <a:solidFill>
            <a:schemeClr val="bg1"/>
          </a:solidFill>
          <a:ln w="9525" algn="ctr">
            <a:noFill/>
            <a:miter lim="800000"/>
            <a:headEnd/>
            <a:tailEnd/>
          </a:ln>
          <a:effectLst/>
        </p:spPr>
        <p:txBody>
          <a:bodyPr wrap="none">
            <a:spAutoFit/>
          </a:bodyPr>
          <a:lstStyle/>
          <a:p>
            <a:r>
              <a:rPr lang="en-US" sz="1800">
                <a:solidFill>
                  <a:schemeClr val="tx1"/>
                </a:solidFill>
              </a:rPr>
              <a:t>Units 1 - 4</a:t>
            </a:r>
          </a:p>
        </p:txBody>
      </p:sp>
      <p:sp>
        <p:nvSpPr>
          <p:cNvPr id="320520" name="Text Box 8"/>
          <p:cNvSpPr txBox="1">
            <a:spLocks noChangeArrowheads="1"/>
          </p:cNvSpPr>
          <p:nvPr/>
        </p:nvSpPr>
        <p:spPr bwMode="auto">
          <a:xfrm>
            <a:off x="7137400" y="2841625"/>
            <a:ext cx="1225550" cy="366713"/>
          </a:xfrm>
          <a:prstGeom prst="rect">
            <a:avLst/>
          </a:prstGeom>
          <a:solidFill>
            <a:schemeClr val="bg1"/>
          </a:solidFill>
          <a:ln w="9525" algn="ctr">
            <a:noFill/>
            <a:miter lim="800000"/>
            <a:headEnd/>
            <a:tailEnd/>
          </a:ln>
          <a:effectLst/>
        </p:spPr>
        <p:txBody>
          <a:bodyPr wrap="none">
            <a:spAutoFit/>
          </a:bodyPr>
          <a:lstStyle/>
          <a:p>
            <a:r>
              <a:rPr lang="en-US" sz="1800">
                <a:solidFill>
                  <a:schemeClr val="tx1"/>
                </a:solidFill>
              </a:rPr>
              <a:t>Units 5 - 6</a:t>
            </a:r>
          </a:p>
        </p:txBody>
      </p:sp>
      <p:sp>
        <p:nvSpPr>
          <p:cNvPr id="320523" name="Line 11"/>
          <p:cNvSpPr>
            <a:spLocks noChangeShapeType="1"/>
          </p:cNvSpPr>
          <p:nvPr/>
        </p:nvSpPr>
        <p:spPr bwMode="auto">
          <a:xfrm flipH="1" flipV="1">
            <a:off x="3135313" y="3886200"/>
            <a:ext cx="782637" cy="1208088"/>
          </a:xfrm>
          <a:prstGeom prst="line">
            <a:avLst/>
          </a:prstGeom>
          <a:noFill/>
          <a:ln w="63500">
            <a:solidFill>
              <a:schemeClr val="bg1"/>
            </a:solidFill>
            <a:round/>
            <a:headEnd/>
            <a:tailEnd type="triangle" w="med" len="med"/>
          </a:ln>
          <a:effectLst/>
        </p:spPr>
        <p:txBody>
          <a:bodyPr anchor="ctr"/>
          <a:lstStyle/>
          <a:p>
            <a:endParaRPr lang="en-US"/>
          </a:p>
        </p:txBody>
      </p:sp>
      <p:sp>
        <p:nvSpPr>
          <p:cNvPr id="320524" name="Line 12"/>
          <p:cNvSpPr>
            <a:spLocks noChangeShapeType="1"/>
          </p:cNvSpPr>
          <p:nvPr/>
        </p:nvSpPr>
        <p:spPr bwMode="auto">
          <a:xfrm flipH="1" flipV="1">
            <a:off x="6342063" y="2928938"/>
            <a:ext cx="781050" cy="33337"/>
          </a:xfrm>
          <a:prstGeom prst="line">
            <a:avLst/>
          </a:prstGeom>
          <a:noFill/>
          <a:ln w="63500">
            <a:solidFill>
              <a:schemeClr val="bg1"/>
            </a:solidFill>
            <a:round/>
            <a:headEnd/>
            <a:tailEnd type="triangle" w="med" len="med"/>
          </a:ln>
          <a:effectLst/>
        </p:spPr>
        <p:txBody>
          <a:bodyPr anchor="ctr"/>
          <a:lstStyle/>
          <a:p>
            <a:endParaRPr lang="en-US"/>
          </a:p>
        </p:txBody>
      </p:sp>
      <p:sp>
        <p:nvSpPr>
          <p:cNvPr id="320525" name="Line 13"/>
          <p:cNvSpPr>
            <a:spLocks noChangeShapeType="1"/>
          </p:cNvSpPr>
          <p:nvPr/>
        </p:nvSpPr>
        <p:spPr bwMode="auto">
          <a:xfrm>
            <a:off x="1360488" y="3287713"/>
            <a:ext cx="719137" cy="636587"/>
          </a:xfrm>
          <a:prstGeom prst="line">
            <a:avLst/>
          </a:prstGeom>
          <a:noFill/>
          <a:ln w="63500">
            <a:solidFill>
              <a:schemeClr val="bg1"/>
            </a:solidFill>
            <a:round/>
            <a:headEnd/>
            <a:tailEnd type="triangle" w="med" len="med"/>
          </a:ln>
          <a:effectLst/>
        </p:spPr>
        <p:txBody>
          <a:bodyPr anchor="ctr"/>
          <a:lstStyle/>
          <a:p>
            <a:endParaRPr lang="en-US"/>
          </a:p>
        </p:txBody>
      </p:sp>
      <p:sp>
        <p:nvSpPr>
          <p:cNvPr id="320527" name="Text Box 15"/>
          <p:cNvSpPr txBox="1">
            <a:spLocks noChangeArrowheads="1"/>
          </p:cNvSpPr>
          <p:nvPr/>
        </p:nvSpPr>
        <p:spPr bwMode="auto">
          <a:xfrm>
            <a:off x="6280150" y="3673475"/>
            <a:ext cx="1403350" cy="366713"/>
          </a:xfrm>
          <a:prstGeom prst="rect">
            <a:avLst/>
          </a:prstGeom>
          <a:solidFill>
            <a:schemeClr val="bg1"/>
          </a:solidFill>
          <a:ln w="9525" algn="ctr">
            <a:noFill/>
            <a:miter lim="800000"/>
            <a:headEnd/>
            <a:tailEnd/>
          </a:ln>
          <a:effectLst/>
        </p:spPr>
        <p:txBody>
          <a:bodyPr wrap="none">
            <a:spAutoFit/>
          </a:bodyPr>
          <a:lstStyle/>
          <a:p>
            <a:r>
              <a:rPr lang="en-US" sz="1800">
                <a:solidFill>
                  <a:schemeClr val="tx1"/>
                </a:solidFill>
              </a:rPr>
              <a:t>Dry Storage</a:t>
            </a:r>
          </a:p>
        </p:txBody>
      </p:sp>
      <p:sp>
        <p:nvSpPr>
          <p:cNvPr id="320528" name="Line 16"/>
          <p:cNvSpPr>
            <a:spLocks noChangeShapeType="1"/>
          </p:cNvSpPr>
          <p:nvPr/>
        </p:nvSpPr>
        <p:spPr bwMode="auto">
          <a:xfrm flipH="1" flipV="1">
            <a:off x="5313363" y="3497263"/>
            <a:ext cx="946150" cy="311150"/>
          </a:xfrm>
          <a:prstGeom prst="line">
            <a:avLst/>
          </a:prstGeom>
          <a:noFill/>
          <a:ln w="63500">
            <a:solidFill>
              <a:schemeClr val="bg1"/>
            </a:solidFill>
            <a:round/>
            <a:headEnd/>
            <a:tailEnd type="triangle" w="med" len="med"/>
          </a:ln>
          <a:effectLst/>
        </p:spPr>
        <p:txBody>
          <a:bodyPr anchor="ctr"/>
          <a:lstStyle/>
          <a:p>
            <a:endParaRPr lang="en-US"/>
          </a:p>
        </p:txBody>
      </p:sp>
      <p:sp>
        <p:nvSpPr>
          <p:cNvPr id="320522" name="Text Box 10"/>
          <p:cNvSpPr txBox="1">
            <a:spLocks noChangeArrowheads="1"/>
          </p:cNvSpPr>
          <p:nvPr/>
        </p:nvSpPr>
        <p:spPr bwMode="auto">
          <a:xfrm>
            <a:off x="311150" y="2924175"/>
            <a:ext cx="2139950" cy="366713"/>
          </a:xfrm>
          <a:prstGeom prst="rect">
            <a:avLst/>
          </a:prstGeom>
          <a:solidFill>
            <a:schemeClr val="bg1"/>
          </a:solidFill>
          <a:ln w="9525" algn="ctr">
            <a:noFill/>
            <a:miter lim="800000"/>
            <a:headEnd/>
            <a:tailEnd/>
          </a:ln>
          <a:effectLst/>
        </p:spPr>
        <p:txBody>
          <a:bodyPr wrap="none">
            <a:spAutoFit/>
          </a:bodyPr>
          <a:lstStyle/>
          <a:p>
            <a:r>
              <a:rPr lang="en-US" sz="1800">
                <a:solidFill>
                  <a:schemeClr val="tx1"/>
                </a:solidFill>
              </a:rPr>
              <a:t>Common Fuel Pool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Fukushima Dai-</a:t>
            </a:r>
            <a:r>
              <a:rPr lang="en-US" dirty="0" err="1" smtClean="0"/>
              <a:t>ichi</a:t>
            </a:r>
            <a:r>
              <a:rPr lang="en-US" dirty="0" smtClean="0"/>
              <a:t> After Tsunami</a:t>
            </a:r>
            <a:endParaRPr lang="en-US" dirty="0"/>
          </a:p>
        </p:txBody>
      </p:sp>
      <p:pic>
        <p:nvPicPr>
          <p:cNvPr id="380930" name="Picture 2"/>
          <p:cNvPicPr>
            <a:picLocks noChangeAspect="1" noChangeArrowheads="1"/>
          </p:cNvPicPr>
          <p:nvPr/>
        </p:nvPicPr>
        <p:blipFill>
          <a:blip r:embed="rId2" cstate="print"/>
          <a:srcRect/>
          <a:stretch>
            <a:fillRect/>
          </a:stretch>
        </p:blipFill>
        <p:spPr bwMode="auto">
          <a:xfrm>
            <a:off x="1" y="1812374"/>
            <a:ext cx="9144000" cy="3892895"/>
          </a:xfrm>
          <a:prstGeom prst="rect">
            <a:avLst/>
          </a:prstGeom>
          <a:noFill/>
          <a:ln w="9525">
            <a:noFill/>
            <a:miter lim="800000"/>
            <a:headEnd/>
            <a:tailEnd/>
          </a:ln>
          <a:effectLst/>
        </p:spPr>
      </p:pic>
      <p:sp>
        <p:nvSpPr>
          <p:cNvPr id="5" name="TextBox 4"/>
          <p:cNvSpPr txBox="1"/>
          <p:nvPr/>
        </p:nvSpPr>
        <p:spPr>
          <a:xfrm>
            <a:off x="196116" y="5900089"/>
            <a:ext cx="1650901" cy="338554"/>
          </a:xfrm>
          <a:prstGeom prst="rect">
            <a:avLst/>
          </a:prstGeom>
          <a:noFill/>
        </p:spPr>
        <p:txBody>
          <a:bodyPr wrap="none" rtlCol="0">
            <a:spAutoFit/>
          </a:bodyPr>
          <a:lstStyle/>
          <a:p>
            <a:r>
              <a:rPr lang="en-US" dirty="0" smtClean="0"/>
              <a:t>Source: TEPCO</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Fukushima Dai-</a:t>
            </a:r>
            <a:r>
              <a:rPr lang="en-US" dirty="0" err="1" smtClean="0"/>
              <a:t>ichi</a:t>
            </a:r>
            <a:r>
              <a:rPr lang="en-US" dirty="0" smtClean="0"/>
              <a:t> After Tsunami</a:t>
            </a:r>
            <a:endParaRPr lang="en-US" dirty="0"/>
          </a:p>
        </p:txBody>
      </p:sp>
      <p:pic>
        <p:nvPicPr>
          <p:cNvPr id="379906" name="Picture 2"/>
          <p:cNvPicPr>
            <a:picLocks noChangeAspect="1" noChangeArrowheads="1"/>
          </p:cNvPicPr>
          <p:nvPr/>
        </p:nvPicPr>
        <p:blipFill>
          <a:blip r:embed="rId2" cstate="print"/>
          <a:srcRect/>
          <a:stretch>
            <a:fillRect/>
          </a:stretch>
        </p:blipFill>
        <p:spPr bwMode="auto">
          <a:xfrm>
            <a:off x="0" y="1891664"/>
            <a:ext cx="9144001" cy="3668947"/>
          </a:xfrm>
          <a:prstGeom prst="rect">
            <a:avLst/>
          </a:prstGeom>
          <a:noFill/>
          <a:ln w="9525">
            <a:noFill/>
            <a:miter lim="800000"/>
            <a:headEnd/>
            <a:tailEnd/>
          </a:ln>
          <a:effectLst/>
        </p:spPr>
      </p:pic>
      <p:sp>
        <p:nvSpPr>
          <p:cNvPr id="5" name="TextBox 4"/>
          <p:cNvSpPr txBox="1"/>
          <p:nvPr/>
        </p:nvSpPr>
        <p:spPr>
          <a:xfrm>
            <a:off x="196116" y="5900089"/>
            <a:ext cx="1650901" cy="338554"/>
          </a:xfrm>
          <a:prstGeom prst="rect">
            <a:avLst/>
          </a:prstGeom>
          <a:noFill/>
        </p:spPr>
        <p:txBody>
          <a:bodyPr wrap="none" rtlCol="0">
            <a:spAutoFit/>
          </a:bodyPr>
          <a:lstStyle/>
          <a:p>
            <a:r>
              <a:rPr lang="en-US" dirty="0" smtClean="0"/>
              <a:t>Source: TEPCO</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7" name="Picture 5"/>
          <p:cNvPicPr>
            <a:picLocks noChangeAspect="1" noChangeArrowheads="1"/>
          </p:cNvPicPr>
          <p:nvPr/>
        </p:nvPicPr>
        <p:blipFill>
          <a:blip r:embed="rId2" cstate="print"/>
          <a:srcRect/>
          <a:stretch>
            <a:fillRect/>
          </a:stretch>
        </p:blipFill>
        <p:spPr bwMode="auto">
          <a:xfrm>
            <a:off x="6066813" y="3557588"/>
            <a:ext cx="2957917" cy="27432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11 March Fukushima Dai-</a:t>
            </a:r>
            <a:r>
              <a:rPr lang="en-US" dirty="0" err="1" smtClean="0"/>
              <a:t>ichi</a:t>
            </a:r>
            <a:r>
              <a:rPr lang="en-US" dirty="0" smtClean="0"/>
              <a:t> Tsunami Strike</a:t>
            </a:r>
            <a:endParaRPr lang="en-US" dirty="0"/>
          </a:p>
        </p:txBody>
      </p:sp>
      <p:pic>
        <p:nvPicPr>
          <p:cNvPr id="381956" name="Picture 4"/>
          <p:cNvPicPr>
            <a:picLocks noChangeAspect="1" noChangeArrowheads="1"/>
          </p:cNvPicPr>
          <p:nvPr/>
        </p:nvPicPr>
        <p:blipFill>
          <a:blip r:embed="rId3" cstate="print"/>
          <a:srcRect/>
          <a:stretch>
            <a:fillRect/>
          </a:stretch>
        </p:blipFill>
        <p:spPr bwMode="auto">
          <a:xfrm>
            <a:off x="2525159" y="2966416"/>
            <a:ext cx="3648974" cy="2743200"/>
          </a:xfrm>
          <a:prstGeom prst="rect">
            <a:avLst/>
          </a:prstGeom>
          <a:noFill/>
          <a:ln w="9525">
            <a:noFill/>
            <a:miter lim="800000"/>
            <a:headEnd/>
            <a:tailEnd/>
          </a:ln>
          <a:effectLst/>
        </p:spPr>
      </p:pic>
      <p:pic>
        <p:nvPicPr>
          <p:cNvPr id="381959" name="Picture 7"/>
          <p:cNvPicPr>
            <a:picLocks noChangeAspect="1" noChangeArrowheads="1"/>
          </p:cNvPicPr>
          <p:nvPr/>
        </p:nvPicPr>
        <p:blipFill>
          <a:blip r:embed="rId4" cstate="print"/>
          <a:srcRect/>
          <a:stretch>
            <a:fillRect/>
          </a:stretch>
        </p:blipFill>
        <p:spPr bwMode="auto">
          <a:xfrm>
            <a:off x="0" y="1331636"/>
            <a:ext cx="3068101" cy="27432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r>
              <a:rPr lang="en-US" dirty="0" smtClean="0"/>
              <a:t>11 March Tsunami </a:t>
            </a:r>
            <a:r>
              <a:rPr lang="en-US" dirty="0"/>
              <a:t>Strike at Fukushima Dai-</a:t>
            </a:r>
            <a:r>
              <a:rPr lang="en-US" dirty="0" err="1"/>
              <a:t>ichi</a:t>
            </a:r>
            <a:endParaRPr lang="en-US" dirty="0"/>
          </a:p>
        </p:txBody>
      </p:sp>
      <p:pic>
        <p:nvPicPr>
          <p:cNvPr id="314373" name="Picture 5"/>
          <p:cNvPicPr>
            <a:picLocks noChangeAspect="1" noChangeArrowheads="1"/>
          </p:cNvPicPr>
          <p:nvPr/>
        </p:nvPicPr>
        <p:blipFill>
          <a:blip r:embed="rId2" cstate="print"/>
          <a:srcRect/>
          <a:stretch>
            <a:fillRect/>
          </a:stretch>
        </p:blipFill>
        <p:spPr bwMode="auto">
          <a:xfrm>
            <a:off x="3192463" y="2154238"/>
            <a:ext cx="5951537" cy="4111625"/>
          </a:xfrm>
          <a:prstGeom prst="rect">
            <a:avLst/>
          </a:prstGeom>
          <a:noFill/>
          <a:ln w="9525" algn="ctr">
            <a:noFill/>
            <a:miter lim="800000"/>
            <a:headEnd/>
            <a:tailEnd/>
          </a:ln>
          <a:effectLst/>
        </p:spPr>
      </p:pic>
      <p:sp>
        <p:nvSpPr>
          <p:cNvPr id="314374" name="Text Box 6"/>
          <p:cNvSpPr txBox="1">
            <a:spLocks noChangeArrowheads="1"/>
          </p:cNvSpPr>
          <p:nvPr/>
        </p:nvSpPr>
        <p:spPr bwMode="auto">
          <a:xfrm>
            <a:off x="5160963" y="6242050"/>
            <a:ext cx="1458912" cy="336550"/>
          </a:xfrm>
          <a:prstGeom prst="rect">
            <a:avLst/>
          </a:prstGeom>
          <a:noFill/>
          <a:ln w="9525" algn="ctr">
            <a:noFill/>
            <a:miter lim="800000"/>
            <a:headEnd/>
            <a:tailEnd/>
          </a:ln>
          <a:effectLst/>
        </p:spPr>
        <p:txBody>
          <a:bodyPr wrap="none">
            <a:spAutoFit/>
          </a:bodyPr>
          <a:lstStyle/>
          <a:p>
            <a:r>
              <a:rPr lang="en-US"/>
              <a:t>Source: JNES</a:t>
            </a:r>
          </a:p>
        </p:txBody>
      </p:sp>
      <p:pic>
        <p:nvPicPr>
          <p:cNvPr id="314372" name="Picture 4" descr="Image ofTsunami striking 1F plant"/>
          <p:cNvPicPr>
            <a:picLocks noChangeAspect="1" noChangeArrowheads="1"/>
          </p:cNvPicPr>
          <p:nvPr/>
        </p:nvPicPr>
        <p:blipFill>
          <a:blip r:embed="rId3" cstate="print"/>
          <a:srcRect/>
          <a:stretch>
            <a:fillRect/>
          </a:stretch>
        </p:blipFill>
        <p:spPr bwMode="auto">
          <a:xfrm>
            <a:off x="215141" y="1279663"/>
            <a:ext cx="5186362" cy="29178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r>
              <a:rPr lang="en-US"/>
              <a:t>Early Event Analysis</a:t>
            </a:r>
          </a:p>
        </p:txBody>
      </p:sp>
      <p:sp>
        <p:nvSpPr>
          <p:cNvPr id="291843" name="Rectangle 3"/>
          <p:cNvSpPr>
            <a:spLocks noGrp="1" noChangeArrowheads="1"/>
          </p:cNvSpPr>
          <p:nvPr>
            <p:ph type="body" sz="half" idx="1"/>
          </p:nvPr>
        </p:nvSpPr>
        <p:spPr>
          <a:xfrm>
            <a:off x="366713" y="1646238"/>
            <a:ext cx="4357687" cy="3851275"/>
          </a:xfrm>
        </p:spPr>
        <p:txBody>
          <a:bodyPr/>
          <a:lstStyle/>
          <a:p>
            <a:pPr>
              <a:lnSpc>
                <a:spcPct val="85000"/>
              </a:lnSpc>
            </a:pPr>
            <a:r>
              <a:rPr lang="en-US" sz="2000" dirty="0"/>
              <a:t>Accurate understanding essential for applying lessons learned</a:t>
            </a:r>
          </a:p>
          <a:p>
            <a:pPr>
              <a:lnSpc>
                <a:spcPct val="85000"/>
              </a:lnSpc>
            </a:pPr>
            <a:endParaRPr lang="en-US" sz="2000" dirty="0" smtClean="0"/>
          </a:p>
          <a:p>
            <a:pPr>
              <a:lnSpc>
                <a:spcPct val="85000"/>
              </a:lnSpc>
            </a:pPr>
            <a:r>
              <a:rPr lang="en-US" sz="2000" dirty="0" smtClean="0"/>
              <a:t>Early </a:t>
            </a:r>
            <a:r>
              <a:rPr lang="en-US" sz="2000" dirty="0"/>
              <a:t>analysis drives focus on credible, significant issues</a:t>
            </a:r>
          </a:p>
          <a:p>
            <a:pPr>
              <a:lnSpc>
                <a:spcPct val="85000"/>
              </a:lnSpc>
            </a:pPr>
            <a:endParaRPr lang="en-US" sz="2000" dirty="0" smtClean="0"/>
          </a:p>
          <a:p>
            <a:pPr>
              <a:lnSpc>
                <a:spcPct val="85000"/>
              </a:lnSpc>
            </a:pPr>
            <a:r>
              <a:rPr lang="en-US" sz="2000" dirty="0" smtClean="0"/>
              <a:t>Understanding </a:t>
            </a:r>
            <a:r>
              <a:rPr lang="en-US" sz="2000" dirty="0"/>
              <a:t>still evolving (incomplete data, many theories</a:t>
            </a:r>
            <a:r>
              <a:rPr lang="en-US" sz="2000" dirty="0" smtClean="0"/>
              <a:t>)</a:t>
            </a:r>
            <a:endParaRPr lang="en-US" sz="2000" dirty="0"/>
          </a:p>
        </p:txBody>
      </p:sp>
      <p:sp>
        <p:nvSpPr>
          <p:cNvPr id="291845" name="Rectangle 5"/>
          <p:cNvSpPr>
            <a:spLocks noGrp="1" noChangeArrowheads="1"/>
          </p:cNvSpPr>
          <p:nvPr>
            <p:ph type="body" sz="half" idx="2"/>
          </p:nvPr>
        </p:nvSpPr>
        <p:spPr>
          <a:xfrm>
            <a:off x="455613" y="4525963"/>
            <a:ext cx="8259762" cy="1765300"/>
          </a:xfrm>
        </p:spPr>
        <p:txBody>
          <a:bodyPr/>
          <a:lstStyle/>
          <a:p>
            <a:pPr marL="0" indent="0">
              <a:lnSpc>
                <a:spcPct val="85000"/>
              </a:lnSpc>
              <a:buFontTx/>
              <a:buNone/>
            </a:pPr>
            <a:r>
              <a:rPr lang="en-US" sz="2500" b="1">
                <a:solidFill>
                  <a:schemeClr val="tx2"/>
                </a:solidFill>
              </a:rPr>
              <a:t>Focus for this Presentation: </a:t>
            </a:r>
          </a:p>
          <a:p>
            <a:pPr marL="0" indent="0">
              <a:lnSpc>
                <a:spcPct val="85000"/>
              </a:lnSpc>
              <a:buFontTx/>
              <a:buNone/>
            </a:pPr>
            <a:endParaRPr lang="en-US" sz="2500" b="1">
              <a:solidFill>
                <a:schemeClr val="tx2"/>
              </a:solidFill>
            </a:endParaRPr>
          </a:p>
          <a:p>
            <a:pPr marL="0" indent="0">
              <a:lnSpc>
                <a:spcPct val="85000"/>
              </a:lnSpc>
              <a:buFontTx/>
              <a:buNone/>
            </a:pPr>
            <a:r>
              <a:rPr lang="en-US" sz="2500" b="1">
                <a:solidFill>
                  <a:schemeClr val="tx2"/>
                </a:solidFill>
              </a:rPr>
              <a:t>What role, if any, did the fuel pools play in the events at Fukushima Dai-ichi?</a:t>
            </a:r>
            <a:endParaRPr lang="en-US" sz="2500"/>
          </a:p>
          <a:p>
            <a:pPr marL="0" indent="0">
              <a:lnSpc>
                <a:spcPct val="85000"/>
              </a:lnSpc>
              <a:buFontTx/>
              <a:buNone/>
            </a:pPr>
            <a:endParaRPr lang="en-US" sz="2500"/>
          </a:p>
        </p:txBody>
      </p:sp>
      <p:pic>
        <p:nvPicPr>
          <p:cNvPr id="291844" name="Picture 17" descr="C:\Users\Harter\Desktop\Fukushima\fukushima2.jpg"/>
          <p:cNvPicPr>
            <a:picLocks noChangeAspect="1" noChangeArrowheads="1"/>
          </p:cNvPicPr>
          <p:nvPr/>
        </p:nvPicPr>
        <p:blipFill>
          <a:blip r:embed="rId2" cstate="print"/>
          <a:srcRect/>
          <a:stretch>
            <a:fillRect/>
          </a:stretch>
        </p:blipFill>
        <p:spPr bwMode="auto">
          <a:xfrm>
            <a:off x="4573588" y="1336675"/>
            <a:ext cx="4570412" cy="2743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a:t>What is a Spent Fuel Pool?</a:t>
            </a:r>
          </a:p>
        </p:txBody>
      </p:sp>
      <p:sp>
        <p:nvSpPr>
          <p:cNvPr id="285699" name="Rectangle 3"/>
          <p:cNvSpPr>
            <a:spLocks noGrp="1" noChangeArrowheads="1"/>
          </p:cNvSpPr>
          <p:nvPr>
            <p:ph type="body" sz="half" idx="1"/>
          </p:nvPr>
        </p:nvSpPr>
        <p:spPr>
          <a:xfrm>
            <a:off x="457200" y="1416050"/>
            <a:ext cx="5327650" cy="4935538"/>
          </a:xfrm>
        </p:spPr>
        <p:txBody>
          <a:bodyPr/>
          <a:lstStyle/>
          <a:p>
            <a:r>
              <a:rPr lang="en-US" sz="2200" dirty="0"/>
              <a:t>Water-filled, stainless-steel-lined, concrete basin for storing irradiated fuel</a:t>
            </a:r>
          </a:p>
          <a:p>
            <a:r>
              <a:rPr lang="en-US" sz="2200" dirty="0"/>
              <a:t>Provides </a:t>
            </a:r>
          </a:p>
          <a:p>
            <a:pPr lvl="1"/>
            <a:r>
              <a:rPr lang="en-US" sz="2000" dirty="0"/>
              <a:t>cooling </a:t>
            </a:r>
          </a:p>
          <a:p>
            <a:pPr lvl="1"/>
            <a:r>
              <a:rPr lang="en-US" sz="2000" dirty="0"/>
              <a:t>radiation shielding</a:t>
            </a:r>
          </a:p>
          <a:p>
            <a:pPr lvl="1"/>
            <a:r>
              <a:rPr lang="en-US" sz="2000" dirty="0"/>
              <a:t>sub-critical condition</a:t>
            </a:r>
          </a:p>
          <a:p>
            <a:r>
              <a:rPr lang="en-US" sz="2200" dirty="0"/>
              <a:t>Refueling </a:t>
            </a:r>
            <a:r>
              <a:rPr lang="en-US" sz="2200" dirty="0" smtClean="0"/>
              <a:t>every 18-24 </a:t>
            </a:r>
            <a:r>
              <a:rPr lang="en-US" sz="2200" dirty="0"/>
              <a:t>months in US, </a:t>
            </a:r>
            <a:r>
              <a:rPr lang="en-US" sz="2200" b="1" dirty="0"/>
              <a:t>12-15 months in Japan</a:t>
            </a:r>
          </a:p>
          <a:p>
            <a:pPr lvl="1"/>
            <a:r>
              <a:rPr lang="en-US" sz="2000" dirty="0"/>
              <a:t>reactor shutdown, vessel opened, and fraction of core replaced with fresh fuel</a:t>
            </a:r>
          </a:p>
          <a:p>
            <a:pPr lvl="1"/>
            <a:r>
              <a:rPr lang="en-US" sz="2000" dirty="0"/>
              <a:t>used or spent fuel moved to </a:t>
            </a:r>
            <a:r>
              <a:rPr lang="en-US" sz="2000" dirty="0" smtClean="0"/>
              <a:t>pools</a:t>
            </a:r>
          </a:p>
        </p:txBody>
      </p:sp>
      <p:pic>
        <p:nvPicPr>
          <p:cNvPr id="285700" name="Picture 4" descr="OCRWM fuel_pool"/>
          <p:cNvPicPr>
            <a:picLocks noChangeAspect="1" noChangeArrowheads="1"/>
          </p:cNvPicPr>
          <p:nvPr/>
        </p:nvPicPr>
        <p:blipFill>
          <a:blip r:embed="rId2" cstate="print"/>
          <a:srcRect/>
          <a:stretch>
            <a:fillRect/>
          </a:stretch>
        </p:blipFill>
        <p:spPr bwMode="auto">
          <a:xfrm>
            <a:off x="5928072" y="987494"/>
            <a:ext cx="2916237" cy="4578350"/>
          </a:xfrm>
          <a:prstGeom prst="rect">
            <a:avLst/>
          </a:prstGeom>
          <a:noFill/>
        </p:spPr>
      </p:pic>
      <p:grpSp>
        <p:nvGrpSpPr>
          <p:cNvPr id="5" name="Group 9"/>
          <p:cNvGrpSpPr>
            <a:grpSpLocks/>
          </p:cNvGrpSpPr>
          <p:nvPr/>
        </p:nvGrpSpPr>
        <p:grpSpPr bwMode="auto">
          <a:xfrm>
            <a:off x="446019" y="5496063"/>
            <a:ext cx="8104188" cy="920750"/>
            <a:chOff x="367" y="3016"/>
            <a:chExt cx="5105" cy="847"/>
          </a:xfrm>
        </p:grpSpPr>
        <p:sp>
          <p:nvSpPr>
            <p:cNvPr id="6" name="AutoShape 4"/>
            <p:cNvSpPr>
              <a:spLocks noChangeArrowheads="1"/>
            </p:cNvSpPr>
            <p:nvPr/>
          </p:nvSpPr>
          <p:spPr bwMode="auto">
            <a:xfrm>
              <a:off x="367" y="3016"/>
              <a:ext cx="5105" cy="847"/>
            </a:xfrm>
            <a:prstGeom prst="roundRect">
              <a:avLst>
                <a:gd name="adj" fmla="val 16667"/>
              </a:avLst>
            </a:prstGeom>
            <a:gradFill rotWithShape="1">
              <a:gsLst>
                <a:gs pos="0">
                  <a:srgbClr val="F8F8F8"/>
                </a:gs>
                <a:gs pos="100000">
                  <a:srgbClr val="C0C0C0"/>
                </a:gs>
              </a:gsLst>
              <a:lin ang="5400000" scaled="1"/>
            </a:gradFill>
            <a:ln w="9525" algn="ctr">
              <a:solidFill>
                <a:srgbClr val="808080"/>
              </a:solidFill>
              <a:round/>
              <a:headEnd/>
              <a:tailEnd/>
            </a:ln>
            <a:effectLst>
              <a:outerShdw dist="35921" dir="2700000" algn="ctr" rotWithShape="0">
                <a:srgbClr val="777777"/>
              </a:outerShdw>
            </a:effectLst>
          </p:spPr>
          <p:txBody>
            <a:bodyPr wrap="none" anchor="ctr"/>
            <a:lstStyle/>
            <a:p>
              <a:pPr>
                <a:lnSpc>
                  <a:spcPct val="95000"/>
                </a:lnSpc>
                <a:spcBef>
                  <a:spcPct val="0"/>
                </a:spcBef>
                <a:spcAft>
                  <a:spcPct val="25000"/>
                </a:spcAft>
              </a:pPr>
              <a:endParaRPr lang="en-US" b="1"/>
            </a:p>
          </p:txBody>
        </p:sp>
        <p:sp>
          <p:nvSpPr>
            <p:cNvPr id="7" name="Text Box 7"/>
            <p:cNvSpPr txBox="1">
              <a:spLocks noChangeArrowheads="1"/>
            </p:cNvSpPr>
            <p:nvPr/>
          </p:nvSpPr>
          <p:spPr bwMode="auto">
            <a:xfrm>
              <a:off x="417" y="3066"/>
              <a:ext cx="4982" cy="764"/>
            </a:xfrm>
            <a:prstGeom prst="rect">
              <a:avLst/>
            </a:prstGeom>
            <a:noFill/>
            <a:ln w="9525" algn="ctr">
              <a:noFill/>
              <a:miter lim="800000"/>
              <a:headEnd/>
              <a:tailEnd/>
            </a:ln>
            <a:effectLst/>
          </p:spPr>
          <p:txBody>
            <a:bodyPr>
              <a:spAutoFit/>
            </a:bodyPr>
            <a:lstStyle/>
            <a:p>
              <a:r>
                <a:rPr lang="en-US" sz="2400" dirty="0" smtClean="0"/>
                <a:t>Pool provides large thermal inertial provided, but “young” used fuel requires substantial heat removal.</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9" name="Picture 5" descr="NEI_MARC1_containment_BWR_illustration_3"/>
          <p:cNvPicPr>
            <a:picLocks noChangeAspect="1" noChangeArrowheads="1"/>
          </p:cNvPicPr>
          <p:nvPr/>
        </p:nvPicPr>
        <p:blipFill>
          <a:blip r:embed="rId2" cstate="print"/>
          <a:srcRect/>
          <a:stretch>
            <a:fillRect/>
          </a:stretch>
        </p:blipFill>
        <p:spPr bwMode="auto">
          <a:xfrm>
            <a:off x="1520825" y="882650"/>
            <a:ext cx="6207125" cy="5487988"/>
          </a:xfrm>
          <a:prstGeom prst="rect">
            <a:avLst/>
          </a:prstGeom>
          <a:noFill/>
        </p:spPr>
      </p:pic>
      <p:sp>
        <p:nvSpPr>
          <p:cNvPr id="277506" name="Rectangle 2"/>
          <p:cNvSpPr>
            <a:spLocks noGrp="1" noChangeArrowheads="1"/>
          </p:cNvSpPr>
          <p:nvPr>
            <p:ph type="title"/>
          </p:nvPr>
        </p:nvSpPr>
        <p:spPr/>
        <p:txBody>
          <a:bodyPr/>
          <a:lstStyle/>
          <a:p>
            <a:r>
              <a:rPr lang="en-US"/>
              <a:t>Fukushima Dai-ichi Design</a:t>
            </a:r>
          </a:p>
        </p:txBody>
      </p:sp>
      <p:sp>
        <p:nvSpPr>
          <p:cNvPr id="277508" name="Rectangle 4"/>
          <p:cNvSpPr>
            <a:spLocks noChangeArrowheads="1"/>
          </p:cNvSpPr>
          <p:nvPr/>
        </p:nvSpPr>
        <p:spPr bwMode="auto">
          <a:xfrm>
            <a:off x="0" y="6324600"/>
            <a:ext cx="4924425" cy="274638"/>
          </a:xfrm>
          <a:prstGeom prst="rect">
            <a:avLst/>
          </a:prstGeom>
          <a:noFill/>
          <a:ln w="9525" algn="ctr">
            <a:noFill/>
            <a:miter lim="800000"/>
            <a:headEnd/>
            <a:tailEnd/>
          </a:ln>
          <a:effectLst/>
        </p:spPr>
        <p:txBody>
          <a:bodyPr wrap="none">
            <a:spAutoFit/>
          </a:bodyPr>
          <a:lstStyle/>
          <a:p>
            <a:r>
              <a:rPr lang="en-US" sz="1200"/>
              <a:t>Source: NEI, 2011. http://www.nei.org/filefolder/BWR_illustration_3.jpg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r>
              <a:rPr lang="en-US"/>
              <a:t>Fukushima Dai-ichi Fuel Pool</a:t>
            </a:r>
          </a:p>
        </p:txBody>
      </p:sp>
      <p:pic>
        <p:nvPicPr>
          <p:cNvPr id="323588" name="Picture 4"/>
          <p:cNvPicPr>
            <a:picLocks noChangeAspect="1" noChangeArrowheads="1"/>
          </p:cNvPicPr>
          <p:nvPr/>
        </p:nvPicPr>
        <p:blipFill>
          <a:blip r:embed="rId2" cstate="print"/>
          <a:srcRect/>
          <a:stretch>
            <a:fillRect/>
          </a:stretch>
        </p:blipFill>
        <p:spPr bwMode="auto">
          <a:xfrm>
            <a:off x="1453806" y="1564516"/>
            <a:ext cx="6097587" cy="4568825"/>
          </a:xfrm>
          <a:prstGeom prst="rect">
            <a:avLst/>
          </a:prstGeom>
          <a:noFill/>
          <a:ln w="12700">
            <a:noFill/>
            <a:miter lim="800000"/>
            <a:headEnd type="none" w="sm" len="sm"/>
            <a:tailEnd type="none" w="sm" len="sm"/>
          </a:ln>
          <a:effectLst/>
        </p:spPr>
      </p:pic>
      <p:sp>
        <p:nvSpPr>
          <p:cNvPr id="323589" name="Text Box 5"/>
          <p:cNvSpPr txBox="1">
            <a:spLocks noChangeArrowheads="1"/>
          </p:cNvSpPr>
          <p:nvPr/>
        </p:nvSpPr>
        <p:spPr bwMode="auto">
          <a:xfrm>
            <a:off x="1568450" y="6172200"/>
            <a:ext cx="1639888" cy="336550"/>
          </a:xfrm>
          <a:prstGeom prst="rect">
            <a:avLst/>
          </a:prstGeom>
          <a:noFill/>
          <a:ln w="9525" algn="ctr">
            <a:noFill/>
            <a:miter lim="800000"/>
            <a:headEnd/>
            <a:tailEnd/>
          </a:ln>
          <a:effectLst/>
        </p:spPr>
        <p:txBody>
          <a:bodyPr wrap="none">
            <a:spAutoFit/>
          </a:bodyPr>
          <a:lstStyle/>
          <a:p>
            <a:r>
              <a:rPr lang="en-US"/>
              <a:t>Source: TEPCO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r>
              <a:rPr lang="en-US"/>
              <a:t>Spent Fuel Pool Details</a:t>
            </a:r>
          </a:p>
        </p:txBody>
      </p:sp>
      <p:pic>
        <p:nvPicPr>
          <p:cNvPr id="300037" name="Picture 5" descr="BWR fuel rack"/>
          <p:cNvPicPr>
            <a:picLocks noChangeAspect="1" noChangeArrowheads="1"/>
          </p:cNvPicPr>
          <p:nvPr/>
        </p:nvPicPr>
        <p:blipFill>
          <a:blip r:embed="rId2" cstate="print"/>
          <a:srcRect/>
          <a:stretch>
            <a:fillRect/>
          </a:stretch>
        </p:blipFill>
        <p:spPr bwMode="auto">
          <a:xfrm>
            <a:off x="3321050" y="1311275"/>
            <a:ext cx="5822950" cy="4572000"/>
          </a:xfrm>
          <a:prstGeom prst="rect">
            <a:avLst/>
          </a:prstGeom>
          <a:noFill/>
        </p:spPr>
      </p:pic>
      <p:pic>
        <p:nvPicPr>
          <p:cNvPr id="300036" name="Picture 4" descr="BWR fuel pool schematic"/>
          <p:cNvPicPr>
            <a:picLocks noChangeAspect="1" noChangeArrowheads="1"/>
          </p:cNvPicPr>
          <p:nvPr/>
        </p:nvPicPr>
        <p:blipFill>
          <a:blip r:embed="rId3" cstate="print"/>
          <a:srcRect/>
          <a:stretch>
            <a:fillRect/>
          </a:stretch>
        </p:blipFill>
        <p:spPr bwMode="auto">
          <a:xfrm>
            <a:off x="661988" y="1352550"/>
            <a:ext cx="3684587" cy="4570413"/>
          </a:xfrm>
          <a:prstGeom prst="rect">
            <a:avLst/>
          </a:prstGeom>
          <a:noFill/>
        </p:spPr>
      </p:pic>
      <p:sp>
        <p:nvSpPr>
          <p:cNvPr id="300038" name="Text Box 6"/>
          <p:cNvSpPr txBox="1">
            <a:spLocks noChangeArrowheads="1"/>
          </p:cNvSpPr>
          <p:nvPr/>
        </p:nvSpPr>
        <p:spPr bwMode="auto">
          <a:xfrm>
            <a:off x="936625" y="5953125"/>
            <a:ext cx="2451100" cy="457200"/>
          </a:xfrm>
          <a:prstGeom prst="rect">
            <a:avLst/>
          </a:prstGeom>
          <a:noFill/>
          <a:ln w="9525" algn="ctr">
            <a:noFill/>
            <a:miter lim="800000"/>
            <a:headEnd/>
            <a:tailEnd/>
          </a:ln>
          <a:effectLst/>
        </p:spPr>
        <p:txBody>
          <a:bodyPr wrap="none">
            <a:spAutoFit/>
          </a:bodyPr>
          <a:lstStyle/>
          <a:p>
            <a:r>
              <a:rPr lang="en-US" sz="2400" b="1"/>
              <a:t>Pool Elevations</a:t>
            </a:r>
          </a:p>
        </p:txBody>
      </p:sp>
      <p:sp>
        <p:nvSpPr>
          <p:cNvPr id="300039" name="Text Box 7"/>
          <p:cNvSpPr txBox="1">
            <a:spLocks noChangeArrowheads="1"/>
          </p:cNvSpPr>
          <p:nvPr/>
        </p:nvSpPr>
        <p:spPr bwMode="auto">
          <a:xfrm>
            <a:off x="5748338" y="5969000"/>
            <a:ext cx="1793875" cy="457200"/>
          </a:xfrm>
          <a:prstGeom prst="rect">
            <a:avLst/>
          </a:prstGeom>
          <a:noFill/>
          <a:ln w="9525" algn="ctr">
            <a:noFill/>
            <a:miter lim="800000"/>
            <a:headEnd/>
            <a:tailEnd/>
          </a:ln>
          <a:effectLst/>
        </p:spPr>
        <p:txBody>
          <a:bodyPr wrap="none">
            <a:spAutoFit/>
          </a:bodyPr>
          <a:lstStyle/>
          <a:p>
            <a:r>
              <a:rPr lang="en-US" sz="2400" b="1"/>
              <a:t>Fuel Racks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r>
              <a:rPr lang="en-US" dirty="0" smtClean="0"/>
              <a:t>Used </a:t>
            </a:r>
            <a:r>
              <a:rPr lang="en-US" dirty="0"/>
              <a:t>Fuel Management at Fukushima Dai-</a:t>
            </a:r>
            <a:r>
              <a:rPr lang="en-US" dirty="0" err="1"/>
              <a:t>ichi</a:t>
            </a:r>
            <a:endParaRPr lang="en-US" dirty="0"/>
          </a:p>
        </p:txBody>
      </p:sp>
      <p:sp>
        <p:nvSpPr>
          <p:cNvPr id="114690" name="Rectangle 7170"/>
          <p:cNvSpPr>
            <a:spLocks noChangeArrowheads="1"/>
          </p:cNvSpPr>
          <p:nvPr/>
        </p:nvSpPr>
        <p:spPr bwMode="auto">
          <a:xfrm>
            <a:off x="0" y="261938"/>
            <a:ext cx="9144000" cy="690562"/>
          </a:xfrm>
          <a:prstGeom prst="rect">
            <a:avLst/>
          </a:prstGeom>
          <a:noFill/>
          <a:ln w="9525">
            <a:noFill/>
            <a:miter lim="800000"/>
            <a:headEnd/>
            <a:tailEnd/>
          </a:ln>
          <a:effectLst/>
        </p:spPr>
        <p:txBody>
          <a:bodyPr lIns="92075" tIns="46038" rIns="92075" bIns="46038" anchor="b"/>
          <a:lstStyle/>
          <a:p>
            <a:pPr algn="l" eaLnBrk="1" hangingPunct="1">
              <a:lnSpc>
                <a:spcPct val="95000"/>
              </a:lnSpc>
              <a:spcBef>
                <a:spcPct val="0"/>
              </a:spcBef>
            </a:pPr>
            <a:endParaRPr lang="en-US" altLang="ja-JP" sz="1800">
              <a:solidFill>
                <a:schemeClr val="tx2"/>
              </a:solidFill>
              <a:ea typeface="ＭＳ Ｐゴシック" charset="-128"/>
              <a:cs typeface="Arial" charset="0"/>
            </a:endParaRPr>
          </a:p>
        </p:txBody>
      </p:sp>
      <p:graphicFrame>
        <p:nvGraphicFramePr>
          <p:cNvPr id="322567" name="Group 7"/>
          <p:cNvGraphicFramePr>
            <a:graphicFrameLocks noGrp="1"/>
          </p:cNvGraphicFramePr>
          <p:nvPr/>
        </p:nvGraphicFramePr>
        <p:xfrm>
          <a:off x="280987" y="2151063"/>
          <a:ext cx="5241925" cy="3347149"/>
        </p:xfrm>
        <a:graphic>
          <a:graphicData uri="http://schemas.openxmlformats.org/drawingml/2006/table">
            <a:tbl>
              <a:tblPr/>
              <a:tblGrid>
                <a:gridCol w="2532063"/>
                <a:gridCol w="1266825"/>
                <a:gridCol w="1443037"/>
              </a:tblGrid>
              <a:tr h="544513">
                <a:tc rowSpan="2">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Storage method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Inventory as of March 2010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Total Capacity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44513">
                <a:tc vMerge="1">
                  <a:txBody>
                    <a:bodyPr/>
                    <a:lstStyle/>
                    <a:p>
                      <a:pPr marL="0" marR="0" lvl="0" indent="0" algn="ctr" defTabSz="914400" rtl="0" eaLnBrk="1" fontAlgn="base" latinLnBrk="0" hangingPunct="1">
                        <a:lnSpc>
                          <a:spcPct val="95000"/>
                        </a:lnSpc>
                        <a:spcBef>
                          <a:spcPct val="0"/>
                        </a:spcBef>
                        <a:spcAft>
                          <a:spcPct val="25000"/>
                        </a:spcAft>
                        <a:buClrTx/>
                        <a:buSzTx/>
                        <a:buFontTx/>
                        <a:buNone/>
                        <a:tabLst/>
                      </a:pPr>
                      <a:endParaRPr kumimoji="0" lang="en-US" altLang="ja-JP" sz="1800" b="1" i="0" u="none" strike="noStrike" cap="none" normalizeH="0" baseline="0" dirty="0" smtClean="0">
                        <a:ln>
                          <a:noFill/>
                        </a:ln>
                        <a:solidFill>
                          <a:srgbClr val="000000"/>
                        </a:solidFill>
                        <a:effectLst/>
                        <a:latin typeface="Arial" charset="0"/>
                        <a:ea typeface="ＭＳ Ｐゴシック" charset="-128"/>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 Assemblies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95000"/>
                        </a:lnSpc>
                        <a:spcBef>
                          <a:spcPct val="0"/>
                        </a:spcBef>
                        <a:spcAft>
                          <a:spcPct val="25000"/>
                        </a:spcAft>
                        <a:buClrTx/>
                        <a:buSzTx/>
                        <a:buFontTx/>
                        <a:buNone/>
                        <a:tabLst/>
                      </a:pPr>
                      <a:endParaRPr kumimoji="0" lang="en-US" altLang="ja-JP" sz="1800" b="1" i="0" u="none" strike="noStrike" cap="none" normalizeH="0" baseline="0" dirty="0" smtClean="0">
                        <a:ln>
                          <a:noFill/>
                        </a:ln>
                        <a:solidFill>
                          <a:srgbClr val="000000"/>
                        </a:solidFill>
                        <a:effectLst/>
                        <a:latin typeface="Arial" charset="0"/>
                        <a:ea typeface="ＭＳ Ｐゴシック" charset="-128"/>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54013">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Spent fuel pool at each reactor unit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3,450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8,310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1625">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Dry cask</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408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408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1625">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Common pool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6,291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6,840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1625">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Total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smtClean="0">
                          <a:ln>
                            <a:noFill/>
                          </a:ln>
                          <a:solidFill>
                            <a:srgbClr val="000000"/>
                          </a:solidFill>
                          <a:effectLst/>
                          <a:latin typeface="Arial" charset="0"/>
                          <a:ea typeface="ＭＳ Ｐゴシック" charset="-128"/>
                        </a:rPr>
                        <a:t>10,149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altLang="ja-JP" sz="1800" b="1" i="0" u="none" strike="noStrike" cap="none" normalizeH="0" baseline="0" dirty="0" smtClean="0">
                          <a:ln>
                            <a:noFill/>
                          </a:ln>
                          <a:solidFill>
                            <a:srgbClr val="000000"/>
                          </a:solidFill>
                          <a:effectLst/>
                          <a:latin typeface="Arial" charset="0"/>
                          <a:ea typeface="ＭＳ Ｐゴシック" charset="-128"/>
                        </a:rPr>
                        <a:t>15,558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322596" name="Picture 36"/>
          <p:cNvPicPr>
            <a:picLocks noChangeAspect="1" noChangeArrowheads="1"/>
          </p:cNvPicPr>
          <p:nvPr/>
        </p:nvPicPr>
        <p:blipFill>
          <a:blip r:embed="rId2" cstate="print"/>
          <a:srcRect/>
          <a:stretch>
            <a:fillRect/>
          </a:stretch>
        </p:blipFill>
        <p:spPr bwMode="auto">
          <a:xfrm>
            <a:off x="5665788" y="3806825"/>
            <a:ext cx="3278187" cy="2455862"/>
          </a:xfrm>
          <a:prstGeom prst="rect">
            <a:avLst/>
          </a:prstGeom>
          <a:noFill/>
          <a:ln w="12700">
            <a:noFill/>
            <a:miter lim="800000"/>
            <a:headEnd type="none" w="sm" len="sm"/>
            <a:tailEnd type="none" w="sm" len="sm"/>
          </a:ln>
          <a:effectLst/>
        </p:spPr>
      </p:pic>
      <p:pic>
        <p:nvPicPr>
          <p:cNvPr id="322599" name="Picture 39"/>
          <p:cNvPicPr>
            <a:picLocks noChangeArrowheads="1"/>
          </p:cNvPicPr>
          <p:nvPr/>
        </p:nvPicPr>
        <p:blipFill>
          <a:blip r:embed="rId3" cstate="print"/>
          <a:srcRect/>
          <a:stretch>
            <a:fillRect/>
          </a:stretch>
        </p:blipFill>
        <p:spPr bwMode="auto">
          <a:xfrm>
            <a:off x="5653088" y="1362075"/>
            <a:ext cx="3305175" cy="2360613"/>
          </a:xfrm>
          <a:prstGeom prst="rect">
            <a:avLst/>
          </a:prstGeom>
          <a:noFill/>
          <a:ln w="9525">
            <a:noFill/>
            <a:miter lim="800000"/>
            <a:headEnd/>
            <a:tailEnd/>
          </a:ln>
          <a:effectLst/>
        </p:spPr>
      </p:pic>
      <p:sp>
        <p:nvSpPr>
          <p:cNvPr id="322601" name="Text Box 41"/>
          <p:cNvSpPr txBox="1">
            <a:spLocks noChangeArrowheads="1"/>
          </p:cNvSpPr>
          <p:nvPr/>
        </p:nvSpPr>
        <p:spPr bwMode="auto">
          <a:xfrm>
            <a:off x="3863976" y="5637530"/>
            <a:ext cx="1639887" cy="336550"/>
          </a:xfrm>
          <a:prstGeom prst="rect">
            <a:avLst/>
          </a:prstGeom>
          <a:noFill/>
          <a:ln w="9525" algn="ctr">
            <a:noFill/>
            <a:miter lim="800000"/>
            <a:headEnd/>
            <a:tailEnd/>
          </a:ln>
          <a:effectLst/>
        </p:spPr>
        <p:txBody>
          <a:bodyPr wrap="none">
            <a:spAutoFit/>
          </a:bodyPr>
          <a:lstStyle/>
          <a:p>
            <a:r>
              <a:rPr lang="en-US" dirty="0"/>
              <a:t>Source: TEPCO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Fukushima Dai-</a:t>
            </a:r>
            <a:r>
              <a:rPr lang="en-US" dirty="0" err="1" smtClean="0"/>
              <a:t>ichi</a:t>
            </a:r>
            <a:r>
              <a:rPr lang="en-US" dirty="0" smtClean="0"/>
              <a:t> Fuel Pool Inventories</a:t>
            </a:r>
            <a:endParaRPr lang="en-US" dirty="0"/>
          </a:p>
        </p:txBody>
      </p:sp>
      <p:graphicFrame>
        <p:nvGraphicFramePr>
          <p:cNvPr id="4" name="Table 3"/>
          <p:cNvGraphicFramePr>
            <a:graphicFrameLocks noGrp="1"/>
          </p:cNvGraphicFramePr>
          <p:nvPr/>
        </p:nvGraphicFramePr>
        <p:xfrm>
          <a:off x="198121" y="1514158"/>
          <a:ext cx="8686799" cy="4343398"/>
        </p:xfrm>
        <a:graphic>
          <a:graphicData uri="http://schemas.openxmlformats.org/drawingml/2006/table">
            <a:tbl>
              <a:tblPr firstRow="1" firstCol="1" bandRow="1"/>
              <a:tblGrid>
                <a:gridCol w="899159"/>
                <a:gridCol w="1021080"/>
                <a:gridCol w="1005840"/>
                <a:gridCol w="1203960"/>
                <a:gridCol w="960120"/>
                <a:gridCol w="1036320"/>
                <a:gridCol w="944880"/>
                <a:gridCol w="899160"/>
                <a:gridCol w="716280"/>
              </a:tblGrid>
              <a:tr h="1313989">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spcBef>
                          <a:spcPts val="0"/>
                        </a:spcBef>
                        <a:spcAft>
                          <a:spcPts val="0"/>
                        </a:spcAft>
                      </a:pPr>
                      <a:r>
                        <a:rPr lang="en-US" sz="1400" dirty="0">
                          <a:effectLst/>
                        </a:rPr>
                        <a:t> </a:t>
                      </a:r>
                      <a:endParaRPr lang="en-US" sz="1400" dirty="0">
                        <a:effectLst/>
                        <a:latin typeface="Cambria"/>
                        <a:ea typeface="MS Mincho"/>
                        <a:cs typeface="Times New Roman"/>
                      </a:endParaRPr>
                    </a:p>
                  </a:txBody>
                  <a:tcPr marL="43373" marR="43373"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a:effectLst/>
                          <a:latin typeface="+mn-lt"/>
                        </a:rPr>
                        <a:t>Reactor Power Level (</a:t>
                      </a:r>
                      <a:r>
                        <a:rPr lang="en-US" sz="1200" dirty="0" err="1">
                          <a:effectLst/>
                          <a:latin typeface="+mn-lt"/>
                        </a:rPr>
                        <a:t>MWt</a:t>
                      </a:r>
                      <a:r>
                        <a:rPr lang="en-US" sz="1200" dirty="0">
                          <a:effectLst/>
                          <a:latin typeface="+mn-lt"/>
                        </a:rPr>
                        <a:t>/</a:t>
                      </a:r>
                      <a:r>
                        <a:rPr lang="en-US" sz="1200" dirty="0" err="1">
                          <a:effectLst/>
                          <a:latin typeface="+mn-lt"/>
                        </a:rPr>
                        <a:t>MWe</a:t>
                      </a:r>
                      <a:r>
                        <a:rPr lang="en-US" sz="1200" dirty="0">
                          <a:effectLst/>
                          <a:latin typeface="+mn-lt"/>
                        </a:rPr>
                        <a:t>)</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a:effectLst/>
                          <a:latin typeface="+mn-lt"/>
                        </a:rPr>
                        <a:t>Core Fuel Assemblies</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smtClean="0">
                          <a:effectLst/>
                          <a:latin typeface="+mn-lt"/>
                        </a:rPr>
                        <a:t>Most Recent Addition of</a:t>
                      </a:r>
                      <a:r>
                        <a:rPr lang="en-US" sz="1200" baseline="0" dirty="0" smtClean="0">
                          <a:effectLst/>
                          <a:latin typeface="+mn-lt"/>
                        </a:rPr>
                        <a:t> Irradiated Fuel to Pool</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smtClean="0">
                          <a:effectLst/>
                          <a:latin typeface="+mn-lt"/>
                          <a:ea typeface="MS Mincho"/>
                          <a:cs typeface="Times New Roman"/>
                        </a:rPr>
                        <a:t>Irradiated fuel Assemblies in</a:t>
                      </a:r>
                      <a:r>
                        <a:rPr lang="en-US" sz="1200" baseline="0" dirty="0" smtClean="0">
                          <a:effectLst/>
                          <a:latin typeface="+mn-lt"/>
                          <a:ea typeface="MS Mincho"/>
                          <a:cs typeface="Times New Roman"/>
                        </a:rPr>
                        <a:t> Pool</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err="1" smtClean="0">
                          <a:effectLst/>
                          <a:latin typeface="+mn-lt"/>
                          <a:ea typeface="MS Mincho"/>
                          <a:cs typeface="Times New Roman"/>
                        </a:rPr>
                        <a:t>Unirradiated</a:t>
                      </a:r>
                      <a:r>
                        <a:rPr lang="en-US" sz="1200" baseline="0" dirty="0" smtClean="0">
                          <a:effectLst/>
                          <a:latin typeface="+mn-lt"/>
                          <a:ea typeface="MS Mincho"/>
                          <a:cs typeface="Times New Roman"/>
                        </a:rPr>
                        <a:t> fuel Assemblies in Pool</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smtClean="0">
                          <a:effectLst/>
                          <a:latin typeface="+mn-lt"/>
                        </a:rPr>
                        <a:t>Total Number of Assemblies in the Pool</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C0504D"/>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a:effectLst/>
                          <a:latin typeface="+mn-lt"/>
                        </a:rPr>
                        <a:t>Pool Assembly</a:t>
                      </a:r>
                    </a:p>
                    <a:p>
                      <a:pPr marL="0" marR="0" algn="ctr">
                        <a:spcBef>
                          <a:spcPts val="0"/>
                        </a:spcBef>
                        <a:spcAft>
                          <a:spcPts val="0"/>
                        </a:spcAft>
                      </a:pPr>
                      <a:r>
                        <a:rPr lang="en-US" sz="1200" dirty="0" smtClean="0">
                          <a:effectLst/>
                          <a:latin typeface="+mn-lt"/>
                        </a:rPr>
                        <a:t>Capacity</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79646">
                        <a:lumMod val="75000"/>
                      </a:srgbClr>
                    </a:solidFill>
                  </a:tcPr>
                </a:tc>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200" dirty="0">
                          <a:effectLst/>
                          <a:latin typeface="+mn-lt"/>
                        </a:rPr>
                        <a:t>Pool Decay Power (MW</a:t>
                      </a:r>
                      <a:r>
                        <a:rPr lang="en-US" sz="1200" dirty="0" smtClean="0">
                          <a:effectLst/>
                          <a:latin typeface="+mn-lt"/>
                        </a:rPr>
                        <a:t>)</a:t>
                      </a:r>
                      <a:endParaRPr lang="en-US" sz="12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385056">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Unit 1</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1380/460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400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March </a:t>
                      </a:r>
                      <a:r>
                        <a:rPr lang="en-US" sz="1400" dirty="0" smtClean="0">
                          <a:effectLst/>
                          <a:latin typeface="+mn-lt"/>
                        </a:rPr>
                        <a:t>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292</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100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392</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a:effectLst/>
                          <a:latin typeface="+mn-lt"/>
                        </a:rPr>
                        <a:t>900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60000"/>
                        <a:lumOff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0.07</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85056">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dirty="0">
                          <a:effectLst/>
                          <a:latin typeface="+mn-lt"/>
                        </a:rPr>
                        <a:t>Unit 2</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2381/784</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548</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Sept 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587</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28</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615</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1,240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0.5</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85056">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Unit 3</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2381/784</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548</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June </a:t>
                      </a:r>
                      <a:r>
                        <a:rPr lang="en-US" sz="1400" dirty="0" smtClean="0">
                          <a:effectLst/>
                          <a:latin typeface="+mn-lt"/>
                        </a:rPr>
                        <a:t>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514</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52</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566</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1,220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60000"/>
                        <a:lumOff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0.2</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577585">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Unit 4</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2381/784</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Nov</a:t>
                      </a:r>
                      <a:r>
                        <a:rPr lang="en-US" sz="1400" baseline="0" dirty="0" smtClean="0">
                          <a:effectLst/>
                          <a:latin typeface="+mn-lt"/>
                        </a:rPr>
                        <a:t> </a:t>
                      </a:r>
                      <a:r>
                        <a:rPr lang="en-US" sz="1400" dirty="0" smtClean="0">
                          <a:effectLst/>
                          <a:latin typeface="+mn-lt"/>
                        </a:rPr>
                        <a:t>30</a:t>
                      </a:r>
                      <a:r>
                        <a:rPr lang="en-US" sz="1400" dirty="0">
                          <a:effectLst/>
                          <a:latin typeface="+mn-lt"/>
                        </a:rPr>
                        <a:t>, </a:t>
                      </a:r>
                      <a:r>
                        <a:rPr lang="en-US" sz="1400" dirty="0" smtClean="0">
                          <a:effectLst/>
                          <a:latin typeface="+mn-lt"/>
                        </a:rPr>
                        <a:t>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1,331</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204</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1,535</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1,590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2.3</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55800">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Unit 5</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2381/784</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548</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Jan 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946</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48</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994</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1,590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60000"/>
                        <a:lumOff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0.8</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85056">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Unit 6</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3293/1100</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764</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Aug 2010</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876</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64</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940</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1,770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20000"/>
                        <a:lumOff val="8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a:effectLst/>
                          <a:latin typeface="+mn-lt"/>
                        </a:rPr>
                        <a:t>0.7</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55800">
                <a:tc>
                  <a:txBody>
                    <a:bodyPr/>
                    <a:lstStyle>
                      <a:defPPr>
                        <a:defRPr lang="en-US"/>
                      </a:defPPr>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spcBef>
                          <a:spcPts val="0"/>
                        </a:spcBef>
                        <a:spcAft>
                          <a:spcPts val="0"/>
                        </a:spcAft>
                      </a:pPr>
                      <a:r>
                        <a:rPr lang="en-US" sz="1400">
                          <a:effectLst/>
                          <a:latin typeface="+mn-lt"/>
                        </a:rPr>
                        <a:t>Common Pool</a:t>
                      </a:r>
                      <a:endParaRPr lang="en-US" sz="140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 </a:t>
                      </a:r>
                      <a:r>
                        <a:rPr lang="en-US" sz="1400" dirty="0" smtClean="0">
                          <a:effectLst/>
                          <a:latin typeface="+mn-lt"/>
                        </a:rPr>
                        <a:t>-</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 </a:t>
                      </a:r>
                      <a:r>
                        <a:rPr lang="en-US" sz="1400" dirty="0" smtClean="0">
                          <a:effectLst/>
                          <a:latin typeface="+mn-lt"/>
                        </a:rPr>
                        <a:t>-</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a:t>
                      </a:r>
                      <a:r>
                        <a:rPr lang="en-US" sz="1400" dirty="0">
                          <a:effectLst/>
                          <a:latin typeface="+mn-lt"/>
                        </a:rPr>
                        <a:t> </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rPr>
                        <a:t>6,375</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smtClean="0">
                          <a:effectLst/>
                          <a:latin typeface="+mn-lt"/>
                          <a:ea typeface="MS Mincho"/>
                          <a:cs typeface="Times New Roman"/>
                        </a:rPr>
                        <a:t>-</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b="1" dirty="0" smtClean="0">
                          <a:latin typeface="+mn-lt"/>
                        </a:rPr>
                        <a:t>6,375</a:t>
                      </a:r>
                      <a:endParaRPr lang="en-US" sz="1400" b="1" dirty="0">
                        <a:latin typeface="+mn-lt"/>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0504D">
                        <a:lumMod val="40000"/>
                        <a:lumOff val="6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b="1" dirty="0" smtClean="0">
                          <a:effectLst/>
                          <a:latin typeface="+mn-lt"/>
                        </a:rPr>
                        <a:t>6,840</a:t>
                      </a:r>
                      <a:endParaRPr lang="en-US" sz="1400" b="1"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60000"/>
                        <a:lumOff val="40000"/>
                      </a:srgbClr>
                    </a:solidFill>
                  </a:tcPr>
                </a:tc>
                <a:tc>
                  <a:txBody>
                    <a:bodyPr/>
                    <a:lstStyle>
                      <a:defPPr>
                        <a:defRPr lang="en-US"/>
                      </a:defPPr>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spcBef>
                          <a:spcPts val="0"/>
                        </a:spcBef>
                        <a:spcAft>
                          <a:spcPts val="0"/>
                        </a:spcAft>
                      </a:pPr>
                      <a:r>
                        <a:rPr lang="en-US" sz="1400" dirty="0">
                          <a:effectLst/>
                          <a:latin typeface="+mn-lt"/>
                        </a:rPr>
                        <a:t>1.2</a:t>
                      </a:r>
                      <a:endParaRPr lang="en-US" sz="1400" dirty="0">
                        <a:effectLst/>
                        <a:latin typeface="+mn-lt"/>
                        <a:ea typeface="MS Mincho"/>
                        <a:cs typeface="Times New Roman"/>
                      </a:endParaRPr>
                    </a:p>
                  </a:txBody>
                  <a:tcPr marL="43373" marR="433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
        <p:nvSpPr>
          <p:cNvPr id="6" name="Down Arrow 5"/>
          <p:cNvSpPr/>
          <p:nvPr/>
        </p:nvSpPr>
        <p:spPr bwMode="auto">
          <a:xfrm rot="2212650">
            <a:off x="8622185" y="3717236"/>
            <a:ext cx="407505" cy="516834"/>
          </a:xfrm>
          <a:prstGeom prst="downArrow">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smtClean="0">
              <a:ln>
                <a:noFill/>
              </a:ln>
              <a:solidFill>
                <a:srgbClr val="000000"/>
              </a:solidFill>
              <a:effectLst/>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1F4 Fuel Pool Map Indexed by Assembly Thermal Power</a:t>
            </a:r>
            <a:endParaRPr lang="en-US" dirty="0"/>
          </a:p>
        </p:txBody>
      </p:sp>
      <p:pic>
        <p:nvPicPr>
          <p:cNvPr id="4" name="Picture 5"/>
          <p:cNvPicPr>
            <a:picLocks noChangeAspect="1" noChangeArrowheads="1"/>
          </p:cNvPicPr>
          <p:nvPr/>
        </p:nvPicPr>
        <p:blipFill>
          <a:blip r:embed="rId2" cstate="print"/>
          <a:srcRect/>
          <a:stretch>
            <a:fillRect/>
          </a:stretch>
        </p:blipFill>
        <p:spPr bwMode="auto">
          <a:xfrm>
            <a:off x="7467600" y="2057400"/>
            <a:ext cx="1433513" cy="3714750"/>
          </a:xfrm>
          <a:prstGeom prst="rect">
            <a:avLst/>
          </a:prstGeom>
          <a:noFill/>
          <a:ln w="9525">
            <a:noFill/>
            <a:miter lim="800000"/>
            <a:headEnd/>
            <a:tailEnd/>
          </a:ln>
        </p:spPr>
      </p:pic>
      <p:pic>
        <p:nvPicPr>
          <p:cNvPr id="5" name="Picture 6"/>
          <p:cNvPicPr>
            <a:picLocks noChangeAspect="1" noChangeArrowheads="1"/>
          </p:cNvPicPr>
          <p:nvPr/>
        </p:nvPicPr>
        <p:blipFill>
          <a:blip r:embed="rId3" cstate="print"/>
          <a:srcRect/>
          <a:stretch>
            <a:fillRect/>
          </a:stretch>
        </p:blipFill>
        <p:spPr bwMode="auto">
          <a:xfrm>
            <a:off x="747713" y="1379538"/>
            <a:ext cx="5949950" cy="5222875"/>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ukushimaFigure0101.jpg"/>
          <p:cNvPicPr>
            <a:picLocks noChangeAspect="1"/>
          </p:cNvPicPr>
          <p:nvPr/>
        </p:nvPicPr>
        <p:blipFill>
          <a:blip r:embed="rId2" cstate="print"/>
          <a:stretch>
            <a:fillRect/>
          </a:stretch>
        </p:blipFill>
        <p:spPr>
          <a:xfrm>
            <a:off x="1411909" y="2456276"/>
            <a:ext cx="6350000" cy="3822700"/>
          </a:xfrm>
          <a:prstGeom prst="rect">
            <a:avLst/>
          </a:prstGeom>
        </p:spPr>
      </p:pic>
      <p:sp>
        <p:nvSpPr>
          <p:cNvPr id="4" name="Title 3"/>
          <p:cNvSpPr>
            <a:spLocks noGrp="1"/>
          </p:cNvSpPr>
          <p:nvPr>
            <p:ph type="title"/>
          </p:nvPr>
        </p:nvSpPr>
        <p:spPr/>
        <p:txBody>
          <a:bodyPr/>
          <a:lstStyle/>
          <a:p>
            <a:r>
              <a:rPr lang="en-US" dirty="0" smtClean="0"/>
              <a:t>Understood: Hydrogen Explosions in </a:t>
            </a:r>
            <a:br>
              <a:rPr lang="en-US" dirty="0" smtClean="0"/>
            </a:br>
            <a:r>
              <a:rPr lang="en-US" dirty="0" smtClean="0"/>
              <a:t>Units 1 and 3</a:t>
            </a:r>
            <a:endParaRPr lang="en-US" dirty="0"/>
          </a:p>
        </p:txBody>
      </p:sp>
      <p:sp>
        <p:nvSpPr>
          <p:cNvPr id="5" name="Text Box 10"/>
          <p:cNvSpPr txBox="1">
            <a:spLocks noChangeArrowheads="1"/>
          </p:cNvSpPr>
          <p:nvPr/>
        </p:nvSpPr>
        <p:spPr bwMode="auto">
          <a:xfrm>
            <a:off x="1838178" y="1631468"/>
            <a:ext cx="4943982" cy="461665"/>
          </a:xfrm>
          <a:prstGeom prst="rect">
            <a:avLst/>
          </a:prstGeom>
          <a:noFill/>
          <a:ln w="9525" algn="ctr">
            <a:noFill/>
            <a:miter lim="800000"/>
            <a:headEnd/>
            <a:tailEnd/>
          </a:ln>
          <a:effectLst/>
        </p:spPr>
        <p:txBody>
          <a:bodyPr wrap="none">
            <a:spAutoFit/>
          </a:bodyPr>
          <a:lstStyle/>
          <a:p>
            <a:r>
              <a:rPr lang="en-US" sz="2400" b="1" dirty="0" err="1"/>
              <a:t>Zr</a:t>
            </a:r>
            <a:r>
              <a:rPr lang="en-US" sz="2400" b="1" dirty="0"/>
              <a:t> + 2H</a:t>
            </a:r>
            <a:r>
              <a:rPr lang="en-US" sz="2400" b="1" baseline="-25000" dirty="0"/>
              <a:t>2</a:t>
            </a:r>
            <a:r>
              <a:rPr lang="en-US" sz="2400" b="1" dirty="0"/>
              <a:t>O </a:t>
            </a:r>
            <a:r>
              <a:rPr lang="en-US" sz="2400" b="1" dirty="0">
                <a:cs typeface="Arial" charset="0"/>
              </a:rPr>
              <a:t>→</a:t>
            </a:r>
            <a:r>
              <a:rPr lang="en-US" sz="2400" b="1" dirty="0"/>
              <a:t> ZrO</a:t>
            </a:r>
            <a:r>
              <a:rPr lang="en-US" sz="2400" b="1" baseline="-25000" dirty="0"/>
              <a:t>2</a:t>
            </a:r>
            <a:r>
              <a:rPr lang="en-US" sz="2400" b="1" dirty="0"/>
              <a:t> + 2H</a:t>
            </a:r>
            <a:r>
              <a:rPr lang="en-US" sz="2400" b="1" baseline="-25000" dirty="0"/>
              <a:t>2</a:t>
            </a:r>
            <a:r>
              <a:rPr lang="en-US" sz="2400" b="1" dirty="0"/>
              <a:t> + </a:t>
            </a:r>
            <a:r>
              <a:rPr lang="en-US" sz="2400" b="1" dirty="0" smtClean="0"/>
              <a:t>energy</a:t>
            </a:r>
            <a:endParaRPr lang="en-US" sz="2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r>
              <a:rPr lang="en-US" dirty="0" smtClean="0"/>
              <a:t>Unexpected: 15 March Unit </a:t>
            </a:r>
            <a:r>
              <a:rPr lang="en-US" dirty="0"/>
              <a:t>4 </a:t>
            </a:r>
            <a:r>
              <a:rPr lang="en-US" dirty="0" smtClean="0"/>
              <a:t>Damage</a:t>
            </a:r>
            <a:endParaRPr lang="en-US" dirty="0"/>
          </a:p>
        </p:txBody>
      </p:sp>
      <p:pic>
        <p:nvPicPr>
          <p:cNvPr id="278532" name="Picture 4" descr="2011 Mar 24 - HiRes aerial drone shot of 1F units-cropped"/>
          <p:cNvPicPr>
            <a:picLocks noChangeAspect="1" noChangeArrowheads="1"/>
          </p:cNvPicPr>
          <p:nvPr/>
        </p:nvPicPr>
        <p:blipFill>
          <a:blip r:embed="rId2" cstate="print"/>
          <a:srcRect/>
          <a:stretch>
            <a:fillRect/>
          </a:stretch>
        </p:blipFill>
        <p:spPr bwMode="auto">
          <a:xfrm>
            <a:off x="4808538" y="896938"/>
            <a:ext cx="4287837" cy="5491162"/>
          </a:xfrm>
          <a:prstGeom prst="rect">
            <a:avLst/>
          </a:prstGeom>
          <a:noFill/>
        </p:spPr>
      </p:pic>
      <p:pic>
        <p:nvPicPr>
          <p:cNvPr id="278533" name="Picture 5" descr="2011 Mar 24 - Hi-Res side view of Unit 4 bldg with concrete pumper"/>
          <p:cNvPicPr>
            <a:picLocks noChangeAspect="1" noChangeArrowheads="1"/>
          </p:cNvPicPr>
          <p:nvPr/>
        </p:nvPicPr>
        <p:blipFill>
          <a:blip r:embed="rId3" cstate="print"/>
          <a:srcRect/>
          <a:stretch>
            <a:fillRect/>
          </a:stretch>
        </p:blipFill>
        <p:spPr bwMode="auto">
          <a:xfrm>
            <a:off x="219075" y="912813"/>
            <a:ext cx="4405313" cy="5486400"/>
          </a:xfrm>
          <a:prstGeom prst="rect">
            <a:avLst/>
          </a:prstGeom>
          <a:noFill/>
        </p:spPr>
      </p:pic>
      <p:sp>
        <p:nvSpPr>
          <p:cNvPr id="278534" name="Text Box 6"/>
          <p:cNvSpPr txBox="1">
            <a:spLocks noChangeArrowheads="1"/>
          </p:cNvSpPr>
          <p:nvPr/>
        </p:nvSpPr>
        <p:spPr bwMode="auto">
          <a:xfrm>
            <a:off x="2711450" y="6203950"/>
            <a:ext cx="4003675" cy="336550"/>
          </a:xfrm>
          <a:prstGeom prst="rect">
            <a:avLst/>
          </a:prstGeom>
          <a:solidFill>
            <a:schemeClr val="bg1"/>
          </a:solidFill>
          <a:ln w="9525" algn="ctr">
            <a:noFill/>
            <a:miter lim="800000"/>
            <a:headEnd/>
            <a:tailEnd/>
          </a:ln>
          <a:effectLst/>
        </p:spPr>
        <p:txBody>
          <a:bodyPr wrap="none">
            <a:spAutoFit/>
          </a:bodyPr>
          <a:lstStyle/>
          <a:p>
            <a:r>
              <a:rPr lang="en-US"/>
              <a:t>Source: Air Photo Service Co. Ltd., Japan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dirty="0"/>
              <a:t>Early Focus on </a:t>
            </a:r>
            <a:r>
              <a:rPr lang="en-US" dirty="0" smtClean="0"/>
              <a:t>1F Unit </a:t>
            </a:r>
            <a:r>
              <a:rPr lang="en-US" dirty="0"/>
              <a:t>4 Pool</a:t>
            </a:r>
          </a:p>
        </p:txBody>
      </p:sp>
      <p:sp>
        <p:nvSpPr>
          <p:cNvPr id="289795" name="Rectangle 3"/>
          <p:cNvSpPr>
            <a:spLocks noGrp="1" noChangeArrowheads="1"/>
          </p:cNvSpPr>
          <p:nvPr>
            <p:ph type="body" idx="1"/>
          </p:nvPr>
        </p:nvSpPr>
        <p:spPr>
          <a:xfrm>
            <a:off x="295275" y="1320800"/>
            <a:ext cx="4730750" cy="4935538"/>
          </a:xfrm>
        </p:spPr>
        <p:txBody>
          <a:bodyPr/>
          <a:lstStyle/>
          <a:p>
            <a:r>
              <a:rPr lang="en-US"/>
              <a:t>Damage to Unit 4 reactor building unexpected</a:t>
            </a:r>
          </a:p>
          <a:p>
            <a:pPr lvl="1"/>
            <a:r>
              <a:rPr lang="en-US" sz="2000"/>
              <a:t>Unit 4 reactor was offline for maintenance</a:t>
            </a:r>
          </a:p>
          <a:p>
            <a:pPr lvl="1"/>
            <a:r>
              <a:rPr lang="en-US" sz="2000"/>
              <a:t>Defueled ~100 days before earthquake/tsunami</a:t>
            </a:r>
          </a:p>
          <a:p>
            <a:r>
              <a:rPr lang="en-US"/>
              <a:t>Full core offload in fuel pool</a:t>
            </a:r>
          </a:p>
          <a:p>
            <a:pPr lvl="1"/>
            <a:r>
              <a:rPr lang="en-US" sz="2000"/>
              <a:t>youngest, hottest fuel (2.3 MW decay heat load in 1F4 pool vs. &lt;1 MW in other pools)</a:t>
            </a:r>
          </a:p>
          <a:p>
            <a:pPr lvl="1"/>
            <a:r>
              <a:rPr lang="en-US" sz="2000"/>
              <a:t>most reactive fuel (first cycle for BWR)</a:t>
            </a:r>
          </a:p>
          <a:p>
            <a:pPr lvl="1"/>
            <a:r>
              <a:rPr lang="en-US" sz="2000"/>
              <a:t>other pools less challenged</a:t>
            </a:r>
          </a:p>
        </p:txBody>
      </p:sp>
      <p:pic>
        <p:nvPicPr>
          <p:cNvPr id="289796" name="Picture 4" descr="1F4_SFP_image_16March2011-Bloom&amp;crop"/>
          <p:cNvPicPr>
            <a:picLocks noChangeAspect="1" noChangeArrowheads="1"/>
          </p:cNvPicPr>
          <p:nvPr/>
        </p:nvPicPr>
        <p:blipFill>
          <a:blip r:embed="rId2" cstate="print"/>
          <a:srcRect/>
          <a:stretch>
            <a:fillRect/>
          </a:stretch>
        </p:blipFill>
        <p:spPr bwMode="auto">
          <a:xfrm>
            <a:off x="5294313" y="3725863"/>
            <a:ext cx="3656012" cy="2676525"/>
          </a:xfrm>
          <a:prstGeom prst="rect">
            <a:avLst/>
          </a:prstGeom>
          <a:noFill/>
        </p:spPr>
      </p:pic>
      <p:pic>
        <p:nvPicPr>
          <p:cNvPr id="289797" name="Picture 5" descr="BWR spent-fuel-pool"/>
          <p:cNvPicPr>
            <a:picLocks noChangeAspect="1" noChangeArrowheads="1"/>
          </p:cNvPicPr>
          <p:nvPr/>
        </p:nvPicPr>
        <p:blipFill>
          <a:blip r:embed="rId3" cstate="print"/>
          <a:srcRect/>
          <a:stretch>
            <a:fillRect/>
          </a:stretch>
        </p:blipFill>
        <p:spPr bwMode="auto">
          <a:xfrm>
            <a:off x="5275263" y="1200150"/>
            <a:ext cx="3656012" cy="2546350"/>
          </a:xfrm>
          <a:prstGeom prst="rect">
            <a:avLst/>
          </a:prstGeom>
          <a:noFill/>
        </p:spPr>
      </p:pic>
      <p:sp>
        <p:nvSpPr>
          <p:cNvPr id="289798" name="Text Box 6"/>
          <p:cNvSpPr txBox="1">
            <a:spLocks noChangeArrowheads="1"/>
          </p:cNvSpPr>
          <p:nvPr/>
        </p:nvSpPr>
        <p:spPr bwMode="auto">
          <a:xfrm>
            <a:off x="5280025" y="1200150"/>
            <a:ext cx="1028700" cy="336550"/>
          </a:xfrm>
          <a:prstGeom prst="rect">
            <a:avLst/>
          </a:prstGeom>
          <a:solidFill>
            <a:schemeClr val="bg1"/>
          </a:solidFill>
          <a:ln w="9525" algn="ctr">
            <a:noFill/>
            <a:miter lim="800000"/>
            <a:headEnd/>
            <a:tailEnd/>
          </a:ln>
          <a:effectLst/>
        </p:spPr>
        <p:txBody>
          <a:bodyPr wrap="none">
            <a:spAutoFit/>
          </a:bodyPr>
          <a:lstStyle/>
          <a:p>
            <a:r>
              <a:rPr lang="en-US" b="1">
                <a:solidFill>
                  <a:schemeClr val="tx1"/>
                </a:solidFill>
              </a:rPr>
              <a:t>BEFORE</a:t>
            </a:r>
          </a:p>
        </p:txBody>
      </p:sp>
      <p:sp>
        <p:nvSpPr>
          <p:cNvPr id="289799" name="Text Box 7"/>
          <p:cNvSpPr txBox="1">
            <a:spLocks noChangeArrowheads="1"/>
          </p:cNvSpPr>
          <p:nvPr/>
        </p:nvSpPr>
        <p:spPr bwMode="auto">
          <a:xfrm>
            <a:off x="5262563" y="3757613"/>
            <a:ext cx="858837" cy="336550"/>
          </a:xfrm>
          <a:prstGeom prst="rect">
            <a:avLst/>
          </a:prstGeom>
          <a:solidFill>
            <a:schemeClr val="bg1"/>
          </a:solidFill>
          <a:ln w="9525" algn="ctr">
            <a:noFill/>
            <a:miter lim="800000"/>
            <a:headEnd/>
            <a:tailEnd/>
          </a:ln>
          <a:effectLst/>
        </p:spPr>
        <p:txBody>
          <a:bodyPr wrap="none">
            <a:spAutoFit/>
          </a:bodyPr>
          <a:lstStyle/>
          <a:p>
            <a:r>
              <a:rPr lang="en-US" b="1">
                <a:solidFill>
                  <a:schemeClr val="tx1"/>
                </a:solidFill>
              </a:rPr>
              <a:t>AFTER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March 16: Grave Statements from US Officials</a:t>
            </a:r>
            <a:endParaRPr lang="en-US" dirty="0"/>
          </a:p>
        </p:txBody>
      </p:sp>
      <p:pic>
        <p:nvPicPr>
          <p:cNvPr id="378882" name="Picture 2"/>
          <p:cNvPicPr>
            <a:picLocks noChangeAspect="1" noChangeArrowheads="1"/>
          </p:cNvPicPr>
          <p:nvPr/>
        </p:nvPicPr>
        <p:blipFill>
          <a:blip r:embed="rId2" cstate="print"/>
          <a:srcRect/>
          <a:stretch>
            <a:fillRect/>
          </a:stretch>
        </p:blipFill>
        <p:spPr bwMode="auto">
          <a:xfrm>
            <a:off x="298451" y="1292226"/>
            <a:ext cx="5232400" cy="987425"/>
          </a:xfrm>
          <a:prstGeom prst="rect">
            <a:avLst/>
          </a:prstGeom>
          <a:noFill/>
          <a:ln w="9525">
            <a:noFill/>
            <a:miter lim="800000"/>
            <a:headEnd/>
            <a:tailEnd/>
          </a:ln>
          <a:effectLst/>
        </p:spPr>
      </p:pic>
      <p:sp>
        <p:nvSpPr>
          <p:cNvPr id="7" name="TextBox 6"/>
          <p:cNvSpPr txBox="1"/>
          <p:nvPr/>
        </p:nvSpPr>
        <p:spPr>
          <a:xfrm>
            <a:off x="3621576" y="1700212"/>
            <a:ext cx="5343129" cy="338554"/>
          </a:xfrm>
          <a:prstGeom prst="rect">
            <a:avLst/>
          </a:prstGeom>
          <a:noFill/>
        </p:spPr>
        <p:txBody>
          <a:bodyPr wrap="none" rtlCol="0">
            <a:spAutoFit/>
          </a:bodyPr>
          <a:lstStyle/>
          <a:p>
            <a:r>
              <a:rPr lang="en-US" dirty="0" smtClean="0"/>
              <a:t>http://abcnews.go.com/Business/wireStory?id=13150227</a:t>
            </a:r>
            <a:endParaRPr lang="en-US" dirty="0"/>
          </a:p>
        </p:txBody>
      </p:sp>
      <p:pic>
        <p:nvPicPr>
          <p:cNvPr id="378885" name="Picture 5"/>
          <p:cNvPicPr>
            <a:picLocks noChangeAspect="1" noChangeArrowheads="1"/>
          </p:cNvPicPr>
          <p:nvPr/>
        </p:nvPicPr>
        <p:blipFill>
          <a:blip r:embed="rId3" cstate="print"/>
          <a:srcRect/>
          <a:stretch>
            <a:fillRect/>
          </a:stretch>
        </p:blipFill>
        <p:spPr bwMode="auto">
          <a:xfrm>
            <a:off x="242887" y="2543795"/>
            <a:ext cx="7186613" cy="1360779"/>
          </a:xfrm>
          <a:prstGeom prst="rect">
            <a:avLst/>
          </a:prstGeom>
          <a:noFill/>
          <a:ln w="9525">
            <a:solidFill>
              <a:schemeClr val="tx1"/>
            </a:solidFill>
            <a:miter lim="800000"/>
            <a:headEnd/>
            <a:tailEnd/>
          </a:ln>
          <a:effectLst/>
        </p:spPr>
      </p:pic>
      <p:pic>
        <p:nvPicPr>
          <p:cNvPr id="378886" name="Picture 6"/>
          <p:cNvPicPr>
            <a:picLocks noChangeAspect="1" noChangeArrowheads="1"/>
          </p:cNvPicPr>
          <p:nvPr/>
        </p:nvPicPr>
        <p:blipFill>
          <a:blip r:embed="rId4" cstate="print"/>
          <a:srcRect/>
          <a:stretch>
            <a:fillRect/>
          </a:stretch>
        </p:blipFill>
        <p:spPr bwMode="auto">
          <a:xfrm>
            <a:off x="1728787" y="4646753"/>
            <a:ext cx="7229476" cy="1126486"/>
          </a:xfrm>
          <a:prstGeom prst="rect">
            <a:avLst/>
          </a:prstGeom>
          <a:noFill/>
          <a:ln w="9525">
            <a:solidFill>
              <a:schemeClr val="tx1"/>
            </a:solid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r>
              <a:rPr lang="en-US" dirty="0" smtClean="0"/>
              <a:t>Rampant Speculation on Cause of Unit </a:t>
            </a:r>
            <a:r>
              <a:rPr lang="en-US" dirty="0"/>
              <a:t>4 </a:t>
            </a:r>
            <a:r>
              <a:rPr lang="en-US" dirty="0" smtClean="0"/>
              <a:t>Damage</a:t>
            </a:r>
            <a:endParaRPr lang="en-US" dirty="0"/>
          </a:p>
        </p:txBody>
      </p:sp>
      <p:sp>
        <p:nvSpPr>
          <p:cNvPr id="292867" name="Rectangle 3"/>
          <p:cNvSpPr>
            <a:spLocks noGrp="1" noChangeArrowheads="1"/>
          </p:cNvSpPr>
          <p:nvPr>
            <p:ph type="body" idx="1"/>
          </p:nvPr>
        </p:nvSpPr>
        <p:spPr>
          <a:xfrm>
            <a:off x="249238" y="1333500"/>
            <a:ext cx="8226425" cy="4935538"/>
          </a:xfrm>
        </p:spPr>
        <p:txBody>
          <a:bodyPr/>
          <a:lstStyle/>
          <a:p>
            <a:r>
              <a:rPr lang="en-US" dirty="0"/>
              <a:t>Hydrogen gas from spent fuel in pool from </a:t>
            </a:r>
            <a:r>
              <a:rPr lang="en-US" dirty="0">
                <a:solidFill>
                  <a:schemeClr val="tx1"/>
                </a:solidFill>
              </a:rPr>
              <a:t>high temp reaction of steam </a:t>
            </a:r>
            <a:r>
              <a:rPr lang="en-US" dirty="0" err="1">
                <a:solidFill>
                  <a:schemeClr val="tx1"/>
                </a:solidFill>
              </a:rPr>
              <a:t>w</a:t>
            </a:r>
            <a:r>
              <a:rPr lang="en-US" dirty="0">
                <a:solidFill>
                  <a:schemeClr val="tx1"/>
                </a:solidFill>
              </a:rPr>
              <a:t>/ </a:t>
            </a:r>
            <a:r>
              <a:rPr lang="en-US" dirty="0" err="1">
                <a:solidFill>
                  <a:schemeClr val="tx1"/>
                </a:solidFill>
              </a:rPr>
              <a:t>Zr</a:t>
            </a:r>
            <a:r>
              <a:rPr lang="en-US" dirty="0">
                <a:solidFill>
                  <a:schemeClr val="tx1"/>
                </a:solidFill>
              </a:rPr>
              <a:t> cladding after loss of water</a:t>
            </a:r>
          </a:p>
          <a:p>
            <a:pPr>
              <a:buFontTx/>
              <a:buNone/>
            </a:pPr>
            <a:endParaRPr lang="en-US" dirty="0">
              <a:solidFill>
                <a:schemeClr val="tx1"/>
              </a:solidFill>
            </a:endParaRPr>
          </a:p>
          <a:p>
            <a:r>
              <a:rPr lang="en-US" dirty="0">
                <a:solidFill>
                  <a:schemeClr val="tx1"/>
                </a:solidFill>
              </a:rPr>
              <a:t>Hydrogen gas from :</a:t>
            </a:r>
          </a:p>
          <a:p>
            <a:pPr lvl="1"/>
            <a:r>
              <a:rPr lang="en-US" dirty="0"/>
              <a:t>radiolysis (radiation induced breakdown of H</a:t>
            </a:r>
            <a:r>
              <a:rPr lang="en-US" baseline="-25000" dirty="0"/>
              <a:t>2</a:t>
            </a:r>
            <a:r>
              <a:rPr lang="en-US" dirty="0"/>
              <a:t>O)</a:t>
            </a:r>
          </a:p>
          <a:p>
            <a:pPr lvl="1"/>
            <a:r>
              <a:rPr lang="en-US" dirty="0"/>
              <a:t>other sources in Unit 4 </a:t>
            </a:r>
          </a:p>
          <a:p>
            <a:pPr lvl="1"/>
            <a:r>
              <a:rPr lang="en-US" dirty="0"/>
              <a:t>Unit 3 shared piping or other connectivity</a:t>
            </a:r>
          </a:p>
          <a:p>
            <a:r>
              <a:rPr lang="en-US" dirty="0"/>
              <a:t>Other combustible gas in Unit 4 </a:t>
            </a:r>
          </a:p>
          <a:p>
            <a:r>
              <a:rPr lang="en-US" dirty="0"/>
              <a:t>Combustion of soot from lube oil fire</a:t>
            </a:r>
          </a:p>
        </p:txBody>
      </p:sp>
      <p:grpSp>
        <p:nvGrpSpPr>
          <p:cNvPr id="292873" name="Group 9"/>
          <p:cNvGrpSpPr>
            <a:grpSpLocks/>
          </p:cNvGrpSpPr>
          <p:nvPr/>
        </p:nvGrpSpPr>
        <p:grpSpPr bwMode="auto">
          <a:xfrm>
            <a:off x="485775" y="5416550"/>
            <a:ext cx="8104188" cy="920750"/>
            <a:chOff x="367" y="3016"/>
            <a:chExt cx="5105" cy="847"/>
          </a:xfrm>
        </p:grpSpPr>
        <p:sp>
          <p:nvSpPr>
            <p:cNvPr id="292868" name="AutoShape 4"/>
            <p:cNvSpPr>
              <a:spLocks noChangeArrowheads="1"/>
            </p:cNvSpPr>
            <p:nvPr/>
          </p:nvSpPr>
          <p:spPr bwMode="auto">
            <a:xfrm>
              <a:off x="367" y="3016"/>
              <a:ext cx="5105" cy="847"/>
            </a:xfrm>
            <a:prstGeom prst="roundRect">
              <a:avLst>
                <a:gd name="adj" fmla="val 16667"/>
              </a:avLst>
            </a:prstGeom>
            <a:gradFill rotWithShape="1">
              <a:gsLst>
                <a:gs pos="0">
                  <a:srgbClr val="F8F8F8"/>
                </a:gs>
                <a:gs pos="100000">
                  <a:srgbClr val="C0C0C0"/>
                </a:gs>
              </a:gsLst>
              <a:lin ang="5400000" scaled="1"/>
            </a:gradFill>
            <a:ln w="9525" algn="ctr">
              <a:solidFill>
                <a:srgbClr val="808080"/>
              </a:solidFill>
              <a:round/>
              <a:headEnd/>
              <a:tailEnd/>
            </a:ln>
            <a:effectLst>
              <a:outerShdw dist="35921" dir="2700000" algn="ctr" rotWithShape="0">
                <a:srgbClr val="777777"/>
              </a:outerShdw>
            </a:effectLst>
          </p:spPr>
          <p:txBody>
            <a:bodyPr wrap="none" anchor="ctr"/>
            <a:lstStyle/>
            <a:p>
              <a:pPr>
                <a:lnSpc>
                  <a:spcPct val="95000"/>
                </a:lnSpc>
                <a:spcBef>
                  <a:spcPct val="0"/>
                </a:spcBef>
                <a:spcAft>
                  <a:spcPct val="25000"/>
                </a:spcAft>
              </a:pPr>
              <a:endParaRPr lang="en-US" b="1"/>
            </a:p>
          </p:txBody>
        </p:sp>
        <p:sp>
          <p:nvSpPr>
            <p:cNvPr id="292871" name="Text Box 7"/>
            <p:cNvSpPr txBox="1">
              <a:spLocks noChangeArrowheads="1"/>
            </p:cNvSpPr>
            <p:nvPr/>
          </p:nvSpPr>
          <p:spPr bwMode="auto">
            <a:xfrm>
              <a:off x="417" y="3066"/>
              <a:ext cx="4982" cy="724"/>
            </a:xfrm>
            <a:prstGeom prst="rect">
              <a:avLst/>
            </a:prstGeom>
            <a:noFill/>
            <a:ln w="9525" algn="ctr">
              <a:noFill/>
              <a:miter lim="800000"/>
              <a:headEnd/>
              <a:tailEnd/>
            </a:ln>
            <a:effectLst/>
          </p:spPr>
          <p:txBody>
            <a:bodyPr>
              <a:spAutoFit/>
            </a:bodyPr>
            <a:lstStyle/>
            <a:p>
              <a:pPr>
                <a:lnSpc>
                  <a:spcPct val="95000"/>
                </a:lnSpc>
                <a:spcBef>
                  <a:spcPct val="0"/>
                </a:spcBef>
                <a:spcAft>
                  <a:spcPct val="25000"/>
                </a:spcAft>
              </a:pPr>
              <a:r>
                <a:rPr lang="en-US" sz="2400"/>
                <a:t>Venting of hydrogen gas from Zr oxidation in Unit 1 and 3 cores implicated in explosions of those units.</a:t>
              </a:r>
            </a:p>
          </p:txBody>
        </p:sp>
      </p:grpSp>
      <p:sp>
        <p:nvSpPr>
          <p:cNvPr id="292874" name="Text Box 10"/>
          <p:cNvSpPr txBox="1">
            <a:spLocks noChangeArrowheads="1"/>
          </p:cNvSpPr>
          <p:nvPr/>
        </p:nvSpPr>
        <p:spPr bwMode="auto">
          <a:xfrm>
            <a:off x="1801813" y="2138363"/>
            <a:ext cx="4897437" cy="457200"/>
          </a:xfrm>
          <a:prstGeom prst="rect">
            <a:avLst/>
          </a:prstGeom>
          <a:noFill/>
          <a:ln w="9525" algn="ctr">
            <a:noFill/>
            <a:miter lim="800000"/>
            <a:headEnd/>
            <a:tailEnd/>
          </a:ln>
          <a:effectLst/>
        </p:spPr>
        <p:txBody>
          <a:bodyPr wrap="none">
            <a:spAutoFit/>
          </a:bodyPr>
          <a:lstStyle/>
          <a:p>
            <a:r>
              <a:rPr lang="en-US" sz="2400" b="1" dirty="0" err="1"/>
              <a:t>Zr</a:t>
            </a:r>
            <a:r>
              <a:rPr lang="en-US" sz="2400" b="1" dirty="0"/>
              <a:t> + 2H</a:t>
            </a:r>
            <a:r>
              <a:rPr lang="en-US" sz="2400" b="1" baseline="-25000" dirty="0"/>
              <a:t>2</a:t>
            </a:r>
            <a:r>
              <a:rPr lang="en-US" sz="2400" b="1" dirty="0"/>
              <a:t>O </a:t>
            </a:r>
            <a:r>
              <a:rPr lang="en-US" sz="2400" b="1" dirty="0">
                <a:cs typeface="Arial" charset="0"/>
              </a:rPr>
              <a:t>→</a:t>
            </a:r>
            <a:r>
              <a:rPr lang="en-US" sz="2400" b="1" dirty="0"/>
              <a:t> ZrO</a:t>
            </a:r>
            <a:r>
              <a:rPr lang="en-US" sz="2400" b="1" baseline="-25000" dirty="0"/>
              <a:t>2</a:t>
            </a:r>
            <a:r>
              <a:rPr lang="en-US" sz="2400" b="1" dirty="0"/>
              <a:t> + 2H</a:t>
            </a:r>
            <a:r>
              <a:rPr lang="en-US" sz="2400" b="1" baseline="-25000" dirty="0"/>
              <a:t>2</a:t>
            </a:r>
            <a:r>
              <a:rPr lang="en-US" sz="2400" b="1" dirty="0"/>
              <a:t> + energy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r>
              <a:rPr lang="en-US" u="sng"/>
              <a:t>Early</a:t>
            </a:r>
            <a:r>
              <a:rPr lang="en-US"/>
              <a:t> Information for Unit 4 Assessment</a:t>
            </a:r>
          </a:p>
        </p:txBody>
      </p:sp>
      <p:sp>
        <p:nvSpPr>
          <p:cNvPr id="326659" name="Rectangle 3"/>
          <p:cNvSpPr>
            <a:spLocks noGrp="1" noChangeArrowheads="1"/>
          </p:cNvSpPr>
          <p:nvPr>
            <p:ph type="body" idx="1"/>
          </p:nvPr>
        </p:nvSpPr>
        <p:spPr>
          <a:xfrm>
            <a:off x="288235" y="1396172"/>
            <a:ext cx="8226425" cy="4935538"/>
          </a:xfrm>
        </p:spPr>
        <p:txBody>
          <a:bodyPr/>
          <a:lstStyle/>
          <a:p>
            <a:r>
              <a:rPr lang="en-US" dirty="0" smtClean="0"/>
              <a:t>15 </a:t>
            </a:r>
            <a:r>
              <a:rPr lang="en-US" dirty="0"/>
              <a:t>March - Unit 4 explosion at day 4 (&lt;&lt; nominal time for boil off)</a:t>
            </a:r>
          </a:p>
          <a:p>
            <a:r>
              <a:rPr lang="en-US" dirty="0"/>
              <a:t>Ongoing venting of Unit 1 – 3 containments</a:t>
            </a:r>
          </a:p>
          <a:p>
            <a:r>
              <a:rPr lang="en-US" dirty="0"/>
              <a:t>Increasing flow of dose rate and environmental data</a:t>
            </a:r>
          </a:p>
          <a:p>
            <a:pPr lvl="1"/>
            <a:r>
              <a:rPr lang="en-US" sz="2000" dirty="0"/>
              <a:t>early exposure readings in vicinity of Unit 4 building</a:t>
            </a:r>
          </a:p>
          <a:p>
            <a:pPr lvl="1"/>
            <a:r>
              <a:rPr lang="en-US" sz="2000" dirty="0"/>
              <a:t>contamination of sea water near plant</a:t>
            </a:r>
          </a:p>
          <a:p>
            <a:pPr lvl="1"/>
            <a:r>
              <a:rPr lang="en-US" sz="2000" dirty="0"/>
              <a:t>low (near ambient) </a:t>
            </a:r>
            <a:r>
              <a:rPr lang="en-US" sz="2000" dirty="0" err="1"/>
              <a:t>Pu</a:t>
            </a:r>
            <a:r>
              <a:rPr lang="en-US" sz="2000" dirty="0"/>
              <a:t> soil concentrations onsite</a:t>
            </a:r>
          </a:p>
          <a:p>
            <a:r>
              <a:rPr lang="en-US" dirty="0"/>
              <a:t>Unconfirmed reports of water in pool</a:t>
            </a:r>
          </a:p>
          <a:p>
            <a:r>
              <a:rPr lang="en-US" dirty="0"/>
              <a:t>Initial water spray from ground level on 20 March</a:t>
            </a:r>
          </a:p>
          <a:p>
            <a:r>
              <a:rPr lang="en-US" dirty="0"/>
              <a:t>Water additions via concrete pump boom on 22 March</a:t>
            </a:r>
          </a:p>
          <a:p>
            <a:r>
              <a:rPr lang="en-US" dirty="0" smtClean="0">
                <a:solidFill>
                  <a:schemeClr val="tx2"/>
                </a:solidFill>
              </a:rPr>
              <a:t>12 </a:t>
            </a:r>
            <a:r>
              <a:rPr lang="en-US" dirty="0">
                <a:solidFill>
                  <a:schemeClr val="tx2"/>
                </a:solidFill>
              </a:rPr>
              <a:t>April – Water sample collected, water temp (90 </a:t>
            </a:r>
            <a:r>
              <a:rPr lang="en-US" dirty="0">
                <a:solidFill>
                  <a:schemeClr val="tx2"/>
                </a:solidFill>
                <a:cs typeface="Arial" charset="0"/>
              </a:rPr>
              <a:t>º</a:t>
            </a:r>
            <a:r>
              <a:rPr lang="en-US" dirty="0">
                <a:solidFill>
                  <a:schemeClr val="tx2"/>
                </a:solidFill>
              </a:rPr>
              <a:t>C) &amp; level (2 </a:t>
            </a:r>
            <a:r>
              <a:rPr lang="en-US" dirty="0" err="1">
                <a:solidFill>
                  <a:schemeClr val="tx2"/>
                </a:solidFill>
              </a:rPr>
              <a:t>m</a:t>
            </a:r>
            <a:r>
              <a:rPr lang="en-US" dirty="0">
                <a:solidFill>
                  <a:schemeClr val="tx2"/>
                </a:solidFill>
              </a:rPr>
              <a:t> above fuel), dose rate measured prior to </a:t>
            </a:r>
            <a:r>
              <a:rPr lang="en-US" dirty="0" smtClean="0">
                <a:solidFill>
                  <a:schemeClr val="tx2"/>
                </a:solidFill>
              </a:rPr>
              <a:t>filling*</a:t>
            </a:r>
            <a:endParaRPr lang="en-US" dirty="0">
              <a:solidFill>
                <a:schemeClr val="tx2"/>
              </a:solidFill>
            </a:endParaRPr>
          </a:p>
        </p:txBody>
      </p:sp>
      <p:sp>
        <p:nvSpPr>
          <p:cNvPr id="4" name="TextBox 3"/>
          <p:cNvSpPr txBox="1"/>
          <p:nvPr/>
        </p:nvSpPr>
        <p:spPr>
          <a:xfrm>
            <a:off x="7593497" y="2435087"/>
            <a:ext cx="1550503" cy="2677656"/>
          </a:xfrm>
          <a:prstGeom prst="rect">
            <a:avLst/>
          </a:prstGeom>
          <a:noFill/>
          <a:ln>
            <a:solidFill>
              <a:schemeClr val="tx1"/>
            </a:solidFill>
          </a:ln>
        </p:spPr>
        <p:txBody>
          <a:bodyPr wrap="square" rtlCol="0">
            <a:spAutoFit/>
          </a:bodyPr>
          <a:lstStyle/>
          <a:p>
            <a:r>
              <a:rPr lang="en-US" dirty="0" smtClean="0"/>
              <a:t>3/17 dose rates:</a:t>
            </a:r>
          </a:p>
          <a:p>
            <a:pPr marL="119063" indent="-119063" algn="l">
              <a:buFont typeface="Arial" pitchFamily="34" charset="0"/>
              <a:buChar char="•"/>
            </a:pPr>
            <a:r>
              <a:rPr lang="en-US" dirty="0" smtClean="0"/>
              <a:t>87.7 </a:t>
            </a:r>
            <a:r>
              <a:rPr lang="en-US" dirty="0" err="1" smtClean="0"/>
              <a:t>mSv</a:t>
            </a:r>
            <a:r>
              <a:rPr lang="en-US" dirty="0" smtClean="0"/>
              <a:t>/hr at 100 </a:t>
            </a:r>
            <a:r>
              <a:rPr lang="en-US" dirty="0" err="1" smtClean="0"/>
              <a:t>m</a:t>
            </a:r>
            <a:r>
              <a:rPr lang="en-US" dirty="0" smtClean="0"/>
              <a:t> el.  </a:t>
            </a:r>
          </a:p>
          <a:p>
            <a:pPr marL="119063" indent="-119063" algn="l">
              <a:buFont typeface="Arial" pitchFamily="34" charset="0"/>
              <a:buChar char="•"/>
            </a:pPr>
            <a:r>
              <a:rPr lang="en-US" dirty="0" smtClean="0"/>
              <a:t>400 </a:t>
            </a:r>
            <a:r>
              <a:rPr lang="en-US" dirty="0" err="1" smtClean="0"/>
              <a:t>mSv</a:t>
            </a:r>
            <a:r>
              <a:rPr lang="en-US" dirty="0" smtClean="0"/>
              <a:t>/hr near Unit 3 west wall</a:t>
            </a:r>
          </a:p>
          <a:p>
            <a:pPr marL="119063" indent="-119063" algn="l">
              <a:buFont typeface="Arial" pitchFamily="34" charset="0"/>
              <a:buChar char="•"/>
            </a:pPr>
            <a:r>
              <a:rPr lang="en-US" dirty="0" smtClean="0"/>
              <a:t>100 </a:t>
            </a:r>
            <a:r>
              <a:rPr lang="en-US" dirty="0" err="1" smtClean="0"/>
              <a:t>mSv</a:t>
            </a:r>
            <a:r>
              <a:rPr lang="en-US" dirty="0" smtClean="0"/>
              <a:t>/hr near Unit 4</a:t>
            </a:r>
            <a:endParaRPr lang="en-US" dirty="0"/>
          </a:p>
        </p:txBody>
      </p:sp>
      <p:sp>
        <p:nvSpPr>
          <p:cNvPr id="5" name="TextBox 4"/>
          <p:cNvSpPr txBox="1"/>
          <p:nvPr/>
        </p:nvSpPr>
        <p:spPr>
          <a:xfrm>
            <a:off x="208722" y="6331226"/>
            <a:ext cx="6708913" cy="261610"/>
          </a:xfrm>
          <a:prstGeom prst="rect">
            <a:avLst/>
          </a:prstGeom>
          <a:noFill/>
        </p:spPr>
        <p:txBody>
          <a:bodyPr wrap="square" rtlCol="0">
            <a:spAutoFit/>
          </a:bodyPr>
          <a:lstStyle/>
          <a:p>
            <a:pPr algn="l"/>
            <a:r>
              <a:rPr lang="en-US" sz="1100" dirty="0" smtClean="0"/>
              <a:t>*Reported to be “several dozens” of </a:t>
            </a:r>
            <a:r>
              <a:rPr lang="en-US" sz="1100" dirty="0" err="1" smtClean="0"/>
              <a:t>mSv</a:t>
            </a:r>
            <a:r>
              <a:rPr lang="en-US" sz="1100" dirty="0" smtClean="0"/>
              <a:t>/hr above refueling floor – consistent with water above fuel.</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Unfiltered Information</a:t>
            </a:r>
            <a:endParaRPr lang="en-US" dirty="0"/>
          </a:p>
        </p:txBody>
      </p:sp>
      <p:pic>
        <p:nvPicPr>
          <p:cNvPr id="4" name="Picture 4"/>
          <p:cNvPicPr>
            <a:picLocks noChangeAspect="1" noChangeArrowheads="1"/>
          </p:cNvPicPr>
          <p:nvPr/>
        </p:nvPicPr>
        <p:blipFill>
          <a:blip r:embed="rId2" cstate="print"/>
          <a:srcRect/>
          <a:stretch>
            <a:fillRect/>
          </a:stretch>
        </p:blipFill>
        <p:spPr bwMode="auto">
          <a:xfrm>
            <a:off x="357809" y="3390348"/>
            <a:ext cx="8226425" cy="1460500"/>
          </a:xfrm>
          <a:prstGeom prst="rect">
            <a:avLst/>
          </a:prstGeom>
          <a:noFill/>
          <a:ln w="9525" algn="ctr">
            <a:noFill/>
            <a:miter lim="800000"/>
            <a:headEnd/>
            <a:tailEnd/>
          </a:ln>
          <a:effectLst/>
        </p:spPr>
      </p:pic>
      <p:pic>
        <p:nvPicPr>
          <p:cNvPr id="5" name="Picture 5"/>
          <p:cNvPicPr>
            <a:picLocks noChangeAspect="1" noChangeArrowheads="1"/>
          </p:cNvPicPr>
          <p:nvPr/>
        </p:nvPicPr>
        <p:blipFill>
          <a:blip r:embed="rId3" cstate="print"/>
          <a:srcRect/>
          <a:stretch>
            <a:fillRect/>
          </a:stretch>
        </p:blipFill>
        <p:spPr bwMode="auto">
          <a:xfrm>
            <a:off x="357809" y="2460487"/>
            <a:ext cx="3519488" cy="890588"/>
          </a:xfrm>
          <a:prstGeom prst="rect">
            <a:avLst/>
          </a:prstGeom>
          <a:noFill/>
          <a:ln w="9525" algn="ctr">
            <a:noFill/>
            <a:miter lim="800000"/>
            <a:headEnd/>
            <a:tailEnd/>
          </a:ln>
          <a:effectLst/>
        </p:spPr>
      </p:pic>
      <p:pic>
        <p:nvPicPr>
          <p:cNvPr id="6" name="Picture 6"/>
          <p:cNvPicPr>
            <a:picLocks noChangeAspect="1" noChangeArrowheads="1"/>
          </p:cNvPicPr>
          <p:nvPr/>
        </p:nvPicPr>
        <p:blipFill>
          <a:blip r:embed="rId4" cstate="print"/>
          <a:srcRect/>
          <a:stretch>
            <a:fillRect/>
          </a:stretch>
        </p:blipFill>
        <p:spPr bwMode="auto">
          <a:xfrm>
            <a:off x="3667885" y="5174491"/>
            <a:ext cx="4814887" cy="269875"/>
          </a:xfrm>
          <a:prstGeom prst="rect">
            <a:avLst/>
          </a:prstGeom>
          <a:noFill/>
          <a:ln w="9525" algn="ctr">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851" name="Picture 227"/>
          <p:cNvPicPr>
            <a:picLocks noChangeAspect="1" noChangeArrowheads="1"/>
          </p:cNvPicPr>
          <p:nvPr/>
        </p:nvPicPr>
        <p:blipFill>
          <a:blip r:embed="rId2" cstate="print"/>
          <a:srcRect/>
          <a:stretch>
            <a:fillRect/>
          </a:stretch>
        </p:blipFill>
        <p:spPr bwMode="auto">
          <a:xfrm>
            <a:off x="381000" y="4914900"/>
            <a:ext cx="5299075" cy="1654175"/>
          </a:xfrm>
          <a:prstGeom prst="rect">
            <a:avLst/>
          </a:prstGeom>
          <a:noFill/>
          <a:ln w="9525" algn="ctr">
            <a:noFill/>
            <a:miter lim="800000"/>
            <a:headEnd/>
            <a:tailEnd/>
          </a:ln>
          <a:effectLst/>
        </p:spPr>
      </p:pic>
      <p:sp>
        <p:nvSpPr>
          <p:cNvPr id="282666" name="Rectangle 42"/>
          <p:cNvSpPr>
            <a:spLocks noGrp="1" noChangeArrowheads="1"/>
          </p:cNvSpPr>
          <p:nvPr>
            <p:ph type="title"/>
          </p:nvPr>
        </p:nvSpPr>
        <p:spPr/>
        <p:txBody>
          <a:bodyPr/>
          <a:lstStyle/>
          <a:p>
            <a:r>
              <a:rPr lang="en-US"/>
              <a:t>Milestone: 13 April 2011 Water Analysis Data for Unit 4 Pool</a:t>
            </a:r>
          </a:p>
        </p:txBody>
      </p:sp>
      <p:pic>
        <p:nvPicPr>
          <p:cNvPr id="282669" name="Picture 45"/>
          <p:cNvPicPr>
            <a:picLocks noChangeAspect="1" noChangeArrowheads="1"/>
          </p:cNvPicPr>
          <p:nvPr/>
        </p:nvPicPr>
        <p:blipFill>
          <a:blip r:embed="rId3" cstate="print"/>
          <a:srcRect/>
          <a:stretch>
            <a:fillRect/>
          </a:stretch>
        </p:blipFill>
        <p:spPr bwMode="auto">
          <a:xfrm>
            <a:off x="2173288" y="1543050"/>
            <a:ext cx="4443412" cy="1563688"/>
          </a:xfrm>
          <a:prstGeom prst="rect">
            <a:avLst/>
          </a:prstGeom>
          <a:noFill/>
          <a:ln w="9525" algn="ctr">
            <a:noFill/>
            <a:miter lim="800000"/>
            <a:headEnd/>
            <a:tailEnd/>
          </a:ln>
          <a:effectLst/>
        </p:spPr>
      </p:pic>
      <p:pic>
        <p:nvPicPr>
          <p:cNvPr id="282849" name="Picture 225"/>
          <p:cNvPicPr>
            <a:picLocks noChangeAspect="1" noChangeArrowheads="1"/>
          </p:cNvPicPr>
          <p:nvPr/>
        </p:nvPicPr>
        <p:blipFill>
          <a:blip r:embed="rId4" cstate="print"/>
          <a:srcRect/>
          <a:stretch>
            <a:fillRect/>
          </a:stretch>
        </p:blipFill>
        <p:spPr bwMode="auto">
          <a:xfrm>
            <a:off x="317500" y="3327400"/>
            <a:ext cx="7953375" cy="1395413"/>
          </a:xfrm>
          <a:prstGeom prst="rect">
            <a:avLst/>
          </a:prstGeom>
          <a:noFill/>
          <a:ln w="9525" algn="ctr">
            <a:noFill/>
            <a:miter lim="800000"/>
            <a:headEnd/>
            <a:tailEnd/>
          </a:ln>
          <a:effectLst/>
        </p:spPr>
      </p:pic>
      <p:sp>
        <p:nvSpPr>
          <p:cNvPr id="282850" name="Rectangle 226"/>
          <p:cNvSpPr>
            <a:spLocks noChangeArrowheads="1"/>
          </p:cNvSpPr>
          <p:nvPr/>
        </p:nvSpPr>
        <p:spPr bwMode="auto">
          <a:xfrm>
            <a:off x="3014663" y="3352800"/>
            <a:ext cx="2663825" cy="3273425"/>
          </a:xfrm>
          <a:prstGeom prst="rect">
            <a:avLst/>
          </a:prstGeom>
          <a:noFill/>
          <a:ln w="38100" algn="ctr">
            <a:solidFill>
              <a:srgbClr val="FF0000"/>
            </a:solidFill>
            <a:prstDash val="dash"/>
            <a:miter lim="800000"/>
            <a:headEnd/>
            <a:tailEnd/>
          </a:ln>
          <a:effectLst/>
        </p:spPr>
        <p:txBody>
          <a:bodyPr wrap="none" anchor="ctr"/>
          <a:lstStyle/>
          <a:p>
            <a:endParaRPr lang="en-US"/>
          </a:p>
        </p:txBody>
      </p:sp>
      <p:sp>
        <p:nvSpPr>
          <p:cNvPr id="282852" name="Text Box 228"/>
          <p:cNvSpPr txBox="1">
            <a:spLocks noChangeArrowheads="1"/>
          </p:cNvSpPr>
          <p:nvPr/>
        </p:nvSpPr>
        <p:spPr bwMode="auto">
          <a:xfrm>
            <a:off x="330200" y="3108325"/>
            <a:ext cx="2881313" cy="336550"/>
          </a:xfrm>
          <a:prstGeom prst="rect">
            <a:avLst/>
          </a:prstGeom>
          <a:noFill/>
          <a:ln w="9525" algn="ctr">
            <a:noFill/>
            <a:miter lim="800000"/>
            <a:headEnd/>
            <a:tailEnd/>
          </a:ln>
          <a:effectLst/>
        </p:spPr>
        <p:txBody>
          <a:bodyPr wrap="none">
            <a:spAutoFit/>
          </a:bodyPr>
          <a:lstStyle/>
          <a:p>
            <a:r>
              <a:rPr lang="en-US"/>
              <a:t>Unit 4 fuel pool water analysis</a:t>
            </a:r>
          </a:p>
        </p:txBody>
      </p:sp>
      <p:sp>
        <p:nvSpPr>
          <p:cNvPr id="282853" name="Text Box 229"/>
          <p:cNvSpPr txBox="1">
            <a:spLocks noChangeArrowheads="1"/>
          </p:cNvSpPr>
          <p:nvPr/>
        </p:nvSpPr>
        <p:spPr bwMode="auto">
          <a:xfrm>
            <a:off x="347663" y="4695825"/>
            <a:ext cx="2881312" cy="336550"/>
          </a:xfrm>
          <a:prstGeom prst="rect">
            <a:avLst/>
          </a:prstGeom>
          <a:noFill/>
          <a:ln w="9525" algn="ctr">
            <a:noFill/>
            <a:miter lim="800000"/>
            <a:headEnd/>
            <a:tailEnd/>
          </a:ln>
          <a:effectLst/>
        </p:spPr>
        <p:txBody>
          <a:bodyPr wrap="none">
            <a:spAutoFit/>
          </a:bodyPr>
          <a:lstStyle/>
          <a:p>
            <a:r>
              <a:rPr lang="en-US"/>
              <a:t>Unit 2 fuel pool water analysis</a:t>
            </a:r>
          </a:p>
        </p:txBody>
      </p:sp>
      <p:pic>
        <p:nvPicPr>
          <p:cNvPr id="282854" name="Picture 230"/>
          <p:cNvPicPr>
            <a:picLocks noChangeAspect="1" noChangeArrowheads="1"/>
          </p:cNvPicPr>
          <p:nvPr/>
        </p:nvPicPr>
        <p:blipFill>
          <a:blip r:embed="rId5" cstate="print"/>
          <a:srcRect/>
          <a:stretch>
            <a:fillRect/>
          </a:stretch>
        </p:blipFill>
        <p:spPr bwMode="auto">
          <a:xfrm>
            <a:off x="0" y="1255713"/>
            <a:ext cx="2193925" cy="922337"/>
          </a:xfrm>
          <a:prstGeom prst="rect">
            <a:avLst/>
          </a:prstGeom>
          <a:noFill/>
          <a:ln w="9525" algn="ctr">
            <a:noFill/>
            <a:miter lim="800000"/>
            <a:headEnd/>
            <a:tailEnd/>
          </a:ln>
          <a:effectLst/>
        </p:spPr>
      </p:pic>
      <p:pic>
        <p:nvPicPr>
          <p:cNvPr id="282855" name="Picture 231"/>
          <p:cNvPicPr>
            <a:picLocks noChangeAspect="1" noChangeArrowheads="1"/>
          </p:cNvPicPr>
          <p:nvPr/>
        </p:nvPicPr>
        <p:blipFill>
          <a:blip r:embed="rId6" cstate="print"/>
          <a:srcRect/>
          <a:stretch>
            <a:fillRect/>
          </a:stretch>
        </p:blipFill>
        <p:spPr bwMode="auto">
          <a:xfrm>
            <a:off x="2279650" y="1341438"/>
            <a:ext cx="3138488" cy="236537"/>
          </a:xfrm>
          <a:prstGeom prst="rect">
            <a:avLst/>
          </a:prstGeom>
          <a:noFill/>
          <a:ln w="9525" algn="ctr">
            <a:noFill/>
            <a:miter lim="800000"/>
            <a:headEnd/>
            <a:tailEnd/>
          </a:ln>
          <a:effectLst/>
        </p:spPr>
      </p:pic>
      <p:sp>
        <p:nvSpPr>
          <p:cNvPr id="282856" name="Text Box 232"/>
          <p:cNvSpPr txBox="1">
            <a:spLocks noChangeArrowheads="1"/>
          </p:cNvSpPr>
          <p:nvPr/>
        </p:nvSpPr>
        <p:spPr bwMode="auto">
          <a:xfrm>
            <a:off x="5772150" y="4724400"/>
            <a:ext cx="2192338" cy="336550"/>
          </a:xfrm>
          <a:prstGeom prst="rect">
            <a:avLst/>
          </a:prstGeom>
          <a:noFill/>
          <a:ln w="9525" algn="ctr">
            <a:noFill/>
            <a:miter lim="800000"/>
            <a:headEnd/>
            <a:tailEnd/>
          </a:ln>
          <a:effectLst/>
        </p:spPr>
        <p:txBody>
          <a:bodyPr wrap="none">
            <a:spAutoFit/>
          </a:bodyPr>
          <a:lstStyle/>
          <a:p>
            <a:r>
              <a:rPr lang="en-US" b="1"/>
              <a:t>Data Source: TEPCO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2600" dirty="0" smtClean="0"/>
              <a:t>Reported Water Additions to 1F4 Consistent with Evaporation – Not Leakage</a:t>
            </a:r>
          </a:p>
        </p:txBody>
      </p:sp>
      <p:pic>
        <p:nvPicPr>
          <p:cNvPr id="20483" name="Picture 2"/>
          <p:cNvPicPr>
            <a:picLocks noChangeAspect="1" noChangeArrowheads="1"/>
          </p:cNvPicPr>
          <p:nvPr/>
        </p:nvPicPr>
        <p:blipFill>
          <a:blip r:embed="rId2" cstate="print"/>
          <a:srcRect/>
          <a:stretch>
            <a:fillRect/>
          </a:stretch>
        </p:blipFill>
        <p:spPr bwMode="auto">
          <a:xfrm>
            <a:off x="775640" y="1331912"/>
            <a:ext cx="7558109" cy="4140200"/>
          </a:xfrm>
          <a:prstGeom prst="rect">
            <a:avLst/>
          </a:prstGeom>
          <a:noFill/>
          <a:ln w="9525">
            <a:noFill/>
            <a:miter lim="800000"/>
            <a:headEnd/>
            <a:tailEnd/>
          </a:ln>
        </p:spPr>
      </p:pic>
      <p:sp>
        <p:nvSpPr>
          <p:cNvPr id="20484" name="Rectangle 5"/>
          <p:cNvSpPr>
            <a:spLocks noChangeArrowheads="1"/>
          </p:cNvSpPr>
          <p:nvPr/>
        </p:nvSpPr>
        <p:spPr bwMode="auto">
          <a:xfrm>
            <a:off x="360363" y="1984771"/>
            <a:ext cx="8548687" cy="3693319"/>
          </a:xfrm>
          <a:prstGeom prst="rect">
            <a:avLst/>
          </a:prstGeom>
          <a:noFill/>
          <a:ln w="9525">
            <a:noFill/>
            <a:miter lim="800000"/>
            <a:headEnd/>
            <a:tailEnd/>
          </a:ln>
        </p:spPr>
        <p:txBody>
          <a:bodyPr anchor="ctr">
            <a:spAutoFit/>
          </a:bodyPr>
          <a:lstStyle/>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a:p>
            <a:pPr>
              <a:spcBef>
                <a:spcPct val="0"/>
              </a:spcBef>
            </a:pPr>
            <a:endParaRPr lang="en-US" sz="1800" i="1" dirty="0"/>
          </a:p>
        </p:txBody>
      </p:sp>
      <p:sp>
        <p:nvSpPr>
          <p:cNvPr id="6" name="TextBox 5"/>
          <p:cNvSpPr txBox="1"/>
          <p:nvPr/>
        </p:nvSpPr>
        <p:spPr>
          <a:xfrm>
            <a:off x="388962" y="5359778"/>
            <a:ext cx="8283550" cy="1200329"/>
          </a:xfrm>
          <a:prstGeom prst="rect">
            <a:avLst/>
          </a:prstGeom>
          <a:noFill/>
        </p:spPr>
        <p:txBody>
          <a:bodyPr wrap="square" rtlCol="0">
            <a:spAutoFit/>
          </a:bodyPr>
          <a:lstStyle/>
          <a:p>
            <a:pPr algn="l"/>
            <a:r>
              <a:rPr lang="en-US" sz="2400" b="1" dirty="0" smtClean="0"/>
              <a:t>TEPCO concludes on 4/28 fuel pools not leaking based on daily evaporation rates of 140 to 210 tons (kiloliters) of water daily that match water additions.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r>
              <a:rPr lang="en-US"/>
              <a:t>Milestone: Underwater Images of Unit 4 Pool Conditions</a:t>
            </a:r>
          </a:p>
        </p:txBody>
      </p:sp>
      <p:sp>
        <p:nvSpPr>
          <p:cNvPr id="7" name="Content Placeholder 6"/>
          <p:cNvSpPr>
            <a:spLocks noGrp="1"/>
          </p:cNvSpPr>
          <p:nvPr>
            <p:ph idx="1"/>
          </p:nvPr>
        </p:nvSpPr>
        <p:spPr>
          <a:xfrm>
            <a:off x="242889" y="4814888"/>
            <a:ext cx="3614738" cy="1536700"/>
          </a:xfrm>
        </p:spPr>
        <p:txBody>
          <a:bodyPr/>
          <a:lstStyle/>
          <a:p>
            <a:r>
              <a:rPr lang="en-US" dirty="0" smtClean="0"/>
              <a:t>No damage to storage structure</a:t>
            </a:r>
          </a:p>
          <a:p>
            <a:r>
              <a:rPr lang="en-US" dirty="0" smtClean="0"/>
              <a:t>No major fuel damage</a:t>
            </a:r>
            <a:endParaRPr lang="en-US" dirty="0"/>
          </a:p>
        </p:txBody>
      </p:sp>
      <p:sp>
        <p:nvSpPr>
          <p:cNvPr id="294917" name="Text Box 5"/>
          <p:cNvSpPr txBox="1">
            <a:spLocks noChangeArrowheads="1"/>
          </p:cNvSpPr>
          <p:nvPr/>
        </p:nvSpPr>
        <p:spPr bwMode="auto">
          <a:xfrm>
            <a:off x="284162" y="6211888"/>
            <a:ext cx="1639888" cy="336550"/>
          </a:xfrm>
          <a:prstGeom prst="rect">
            <a:avLst/>
          </a:prstGeom>
          <a:noFill/>
          <a:ln w="9525" algn="ctr">
            <a:noFill/>
            <a:miter lim="800000"/>
            <a:headEnd/>
            <a:tailEnd/>
          </a:ln>
          <a:effectLst/>
        </p:spPr>
        <p:txBody>
          <a:bodyPr wrap="none">
            <a:spAutoFit/>
          </a:bodyPr>
          <a:lstStyle/>
          <a:p>
            <a:r>
              <a:rPr lang="en-US" dirty="0"/>
              <a:t>Source: TEPCO</a:t>
            </a:r>
          </a:p>
        </p:txBody>
      </p:sp>
      <p:pic>
        <p:nvPicPr>
          <p:cNvPr id="5" name="Picture 3"/>
          <p:cNvPicPr>
            <a:picLocks noChangeAspect="1" noChangeArrowheads="1"/>
          </p:cNvPicPr>
          <p:nvPr/>
        </p:nvPicPr>
        <p:blipFill>
          <a:blip r:embed="rId2" cstate="print">
            <a:lum contrast="36000"/>
          </a:blip>
          <a:srcRect/>
          <a:stretch>
            <a:fillRect/>
          </a:stretch>
        </p:blipFill>
        <p:spPr bwMode="auto">
          <a:xfrm>
            <a:off x="3847818" y="2486025"/>
            <a:ext cx="5236735" cy="3871913"/>
          </a:xfrm>
          <a:prstGeom prst="rect">
            <a:avLst/>
          </a:prstGeom>
          <a:noFill/>
          <a:ln w="9525">
            <a:noFill/>
            <a:miter lim="800000"/>
            <a:headEnd/>
            <a:tailEnd/>
          </a:ln>
        </p:spPr>
      </p:pic>
      <p:pic>
        <p:nvPicPr>
          <p:cNvPr id="6" name="Picture 2"/>
          <p:cNvPicPr>
            <a:picLocks noChangeAspect="1" noChangeArrowheads="1"/>
          </p:cNvPicPr>
          <p:nvPr/>
        </p:nvPicPr>
        <p:blipFill>
          <a:blip r:embed="rId3" cstate="print">
            <a:lum contrast="36000"/>
          </a:blip>
          <a:srcRect/>
          <a:stretch>
            <a:fillRect/>
          </a:stretch>
        </p:blipFill>
        <p:spPr bwMode="auto">
          <a:xfrm>
            <a:off x="179389" y="1411287"/>
            <a:ext cx="5272494" cy="3346451"/>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en-US" dirty="0" smtClean="0"/>
              <a:t>Closing in on Cause </a:t>
            </a:r>
            <a:r>
              <a:rPr lang="en-US" dirty="0"/>
              <a:t>for Unit 4 Damage</a:t>
            </a:r>
          </a:p>
        </p:txBody>
      </p:sp>
      <p:sp>
        <p:nvSpPr>
          <p:cNvPr id="328707" name="Rectangle 3"/>
          <p:cNvSpPr>
            <a:spLocks noGrp="1" noChangeArrowheads="1"/>
          </p:cNvSpPr>
          <p:nvPr>
            <p:ph type="body" idx="1"/>
          </p:nvPr>
        </p:nvSpPr>
        <p:spPr>
          <a:xfrm>
            <a:off x="212725" y="2100263"/>
            <a:ext cx="5091113" cy="3841750"/>
          </a:xfrm>
        </p:spPr>
        <p:txBody>
          <a:bodyPr/>
          <a:lstStyle/>
          <a:p>
            <a:r>
              <a:rPr lang="en-US" dirty="0">
                <a:solidFill>
                  <a:schemeClr val="tx1"/>
                </a:solidFill>
              </a:rPr>
              <a:t>Other Unit 4 sources of hydrogen or other combustible material </a:t>
            </a:r>
            <a:r>
              <a:rPr lang="en-US" dirty="0"/>
              <a:t>not considered significant or credible</a:t>
            </a:r>
          </a:p>
          <a:p>
            <a:r>
              <a:rPr lang="en-US" dirty="0"/>
              <a:t>Unit 3 as source of hydrogen remains </a:t>
            </a:r>
            <a:r>
              <a:rPr lang="en-US" dirty="0" smtClean="0"/>
              <a:t>most </a:t>
            </a:r>
            <a:r>
              <a:rPr lang="en-US" dirty="0"/>
              <a:t>credible suspect</a:t>
            </a:r>
          </a:p>
          <a:p>
            <a:pPr lvl="1"/>
            <a:r>
              <a:rPr lang="en-US" sz="2000" dirty="0"/>
              <a:t>timing of Unit 3 &amp; 4 events</a:t>
            </a:r>
          </a:p>
          <a:p>
            <a:pPr lvl="1"/>
            <a:r>
              <a:rPr lang="en-US" sz="2000" dirty="0"/>
              <a:t>hydrogen role in Units 1 &amp; 3 damage</a:t>
            </a:r>
          </a:p>
          <a:p>
            <a:pPr lvl="1"/>
            <a:r>
              <a:rPr lang="en-US" sz="2000" dirty="0"/>
              <a:t>shared vent stack and piping</a:t>
            </a:r>
          </a:p>
          <a:p>
            <a:pPr lvl="1"/>
            <a:r>
              <a:rPr lang="en-US" sz="2000" dirty="0"/>
              <a:t>consistent failure of venting</a:t>
            </a:r>
          </a:p>
          <a:p>
            <a:pPr lvl="1"/>
            <a:r>
              <a:rPr lang="en-US" sz="2000" dirty="0"/>
              <a:t>16 May </a:t>
            </a:r>
            <a:r>
              <a:rPr lang="en-US" sz="2000" dirty="0" smtClean="0"/>
              <a:t>TEPCO </a:t>
            </a:r>
            <a:r>
              <a:rPr lang="en-US" sz="2000" dirty="0"/>
              <a:t>analysis</a:t>
            </a:r>
          </a:p>
        </p:txBody>
      </p:sp>
      <p:grpSp>
        <p:nvGrpSpPr>
          <p:cNvPr id="328708" name="Group 4"/>
          <p:cNvGrpSpPr>
            <a:grpSpLocks/>
          </p:cNvGrpSpPr>
          <p:nvPr/>
        </p:nvGrpSpPr>
        <p:grpSpPr bwMode="auto">
          <a:xfrm>
            <a:off x="403225" y="5845175"/>
            <a:ext cx="8104188" cy="611188"/>
            <a:chOff x="367" y="3016"/>
            <a:chExt cx="5105" cy="847"/>
          </a:xfrm>
        </p:grpSpPr>
        <p:sp>
          <p:nvSpPr>
            <p:cNvPr id="328709" name="AutoShape 5"/>
            <p:cNvSpPr>
              <a:spLocks noChangeArrowheads="1"/>
            </p:cNvSpPr>
            <p:nvPr/>
          </p:nvSpPr>
          <p:spPr bwMode="auto">
            <a:xfrm>
              <a:off x="367" y="3016"/>
              <a:ext cx="5105" cy="847"/>
            </a:xfrm>
            <a:prstGeom prst="roundRect">
              <a:avLst>
                <a:gd name="adj" fmla="val 16667"/>
              </a:avLst>
            </a:prstGeom>
            <a:gradFill rotWithShape="1">
              <a:gsLst>
                <a:gs pos="0">
                  <a:srgbClr val="F8F8F8"/>
                </a:gs>
                <a:gs pos="100000">
                  <a:srgbClr val="C0C0C0"/>
                </a:gs>
              </a:gsLst>
              <a:lin ang="5400000" scaled="1"/>
            </a:gradFill>
            <a:ln w="9525" algn="ctr">
              <a:solidFill>
                <a:srgbClr val="808080"/>
              </a:solidFill>
              <a:round/>
              <a:headEnd/>
              <a:tailEnd/>
            </a:ln>
            <a:effectLst>
              <a:outerShdw dist="35921" dir="2700000" algn="ctr" rotWithShape="0">
                <a:srgbClr val="777777"/>
              </a:outerShdw>
            </a:effectLst>
          </p:spPr>
          <p:txBody>
            <a:bodyPr wrap="none" anchor="ctr"/>
            <a:lstStyle/>
            <a:p>
              <a:pPr>
                <a:lnSpc>
                  <a:spcPct val="95000"/>
                </a:lnSpc>
                <a:spcBef>
                  <a:spcPct val="0"/>
                </a:spcBef>
                <a:spcAft>
                  <a:spcPct val="25000"/>
                </a:spcAft>
              </a:pPr>
              <a:endParaRPr lang="en-US" b="1"/>
            </a:p>
          </p:txBody>
        </p:sp>
        <p:sp>
          <p:nvSpPr>
            <p:cNvPr id="328710" name="Text Box 6"/>
            <p:cNvSpPr txBox="1">
              <a:spLocks noChangeArrowheads="1"/>
            </p:cNvSpPr>
            <p:nvPr/>
          </p:nvSpPr>
          <p:spPr bwMode="auto">
            <a:xfrm>
              <a:off x="417" y="3067"/>
              <a:ext cx="4982" cy="614"/>
            </a:xfrm>
            <a:prstGeom prst="rect">
              <a:avLst/>
            </a:prstGeom>
            <a:noFill/>
            <a:ln w="9525" algn="ctr">
              <a:noFill/>
              <a:miter lim="800000"/>
              <a:headEnd/>
              <a:tailEnd/>
            </a:ln>
            <a:effectLst/>
          </p:spPr>
          <p:txBody>
            <a:bodyPr>
              <a:spAutoFit/>
            </a:bodyPr>
            <a:lstStyle/>
            <a:p>
              <a:pPr>
                <a:lnSpc>
                  <a:spcPct val="95000"/>
                </a:lnSpc>
                <a:spcBef>
                  <a:spcPct val="0"/>
                </a:spcBef>
                <a:spcAft>
                  <a:spcPct val="25000"/>
                </a:spcAft>
              </a:pPr>
              <a:r>
                <a:rPr lang="en-US" sz="2400" dirty="0" smtClean="0"/>
                <a:t>Hydrogen from Unit 3 currently most credible theory.</a:t>
              </a:r>
              <a:endParaRPr lang="en-US" sz="2400" dirty="0"/>
            </a:p>
          </p:txBody>
        </p:sp>
      </p:grpSp>
      <p:pic>
        <p:nvPicPr>
          <p:cNvPr id="328712" name="Picture 8" descr="2011 Mar 24 - Hi-res arial overhead of 1F3 and 1F4 vent piping-cropped"/>
          <p:cNvPicPr>
            <a:picLocks noChangeAspect="1" noChangeArrowheads="1"/>
          </p:cNvPicPr>
          <p:nvPr/>
        </p:nvPicPr>
        <p:blipFill>
          <a:blip r:embed="rId2" cstate="print"/>
          <a:srcRect/>
          <a:stretch>
            <a:fillRect/>
          </a:stretch>
        </p:blipFill>
        <p:spPr bwMode="auto">
          <a:xfrm>
            <a:off x="5487988" y="2200275"/>
            <a:ext cx="3656012" cy="3006725"/>
          </a:xfrm>
          <a:prstGeom prst="rect">
            <a:avLst/>
          </a:prstGeom>
          <a:noFill/>
        </p:spPr>
      </p:pic>
      <p:sp>
        <p:nvSpPr>
          <p:cNvPr id="328717" name="Rectangle 13"/>
          <p:cNvSpPr>
            <a:spLocks noChangeArrowheads="1"/>
          </p:cNvSpPr>
          <p:nvPr/>
        </p:nvSpPr>
        <p:spPr bwMode="auto">
          <a:xfrm>
            <a:off x="203200" y="1338263"/>
            <a:ext cx="8699500" cy="885825"/>
          </a:xfrm>
          <a:prstGeom prst="rect">
            <a:avLst/>
          </a:prstGeom>
          <a:noFill/>
          <a:ln w="9525">
            <a:noFill/>
            <a:miter lim="800000"/>
            <a:headEnd/>
            <a:tailEnd/>
          </a:ln>
          <a:effectLst/>
        </p:spPr>
        <p:txBody>
          <a:bodyPr/>
          <a:lstStyle/>
          <a:p>
            <a:pPr marL="173038" indent="-173038" algn="l" eaLnBrk="1" hangingPunct="1">
              <a:lnSpc>
                <a:spcPct val="95000"/>
              </a:lnSpc>
              <a:spcBef>
                <a:spcPct val="0"/>
              </a:spcBef>
              <a:spcAft>
                <a:spcPct val="25000"/>
              </a:spcAft>
              <a:buFontTx/>
              <a:buChar char="•"/>
            </a:pPr>
            <a:r>
              <a:rPr lang="en-US" sz="2400" dirty="0" smtClean="0">
                <a:solidFill>
                  <a:schemeClr val="tx1"/>
                </a:solidFill>
              </a:rPr>
              <a:t>Visual evidence of </a:t>
            </a:r>
            <a:r>
              <a:rPr lang="en-US" sz="2400" dirty="0">
                <a:solidFill>
                  <a:schemeClr val="tx1"/>
                </a:solidFill>
              </a:rPr>
              <a:t>fuel, racks, and pool </a:t>
            </a:r>
            <a:r>
              <a:rPr lang="en-US" sz="2400" dirty="0" smtClean="0">
                <a:solidFill>
                  <a:schemeClr val="tx1"/>
                </a:solidFill>
              </a:rPr>
              <a:t>integrity does </a:t>
            </a:r>
            <a:r>
              <a:rPr lang="en-US" sz="2400" dirty="0">
                <a:solidFill>
                  <a:schemeClr val="tx1"/>
                </a:solidFill>
              </a:rPr>
              <a:t>not support catastrophic pool drainage and </a:t>
            </a:r>
            <a:r>
              <a:rPr lang="en-US" sz="2400" dirty="0" err="1">
                <a:solidFill>
                  <a:schemeClr val="tx1"/>
                </a:solidFill>
              </a:rPr>
              <a:t>Zr</a:t>
            </a:r>
            <a:r>
              <a:rPr lang="en-US" sz="2400" dirty="0">
                <a:solidFill>
                  <a:schemeClr val="tx1"/>
                </a:solidFill>
              </a:rPr>
              <a:t> oxidation event</a:t>
            </a:r>
            <a:endParaRPr lang="en-US" sz="2400" dirty="0"/>
          </a:p>
        </p:txBody>
      </p:sp>
      <p:sp>
        <p:nvSpPr>
          <p:cNvPr id="328718" name="Text Box 14"/>
          <p:cNvSpPr txBox="1">
            <a:spLocks noChangeArrowheads="1"/>
          </p:cNvSpPr>
          <p:nvPr/>
        </p:nvSpPr>
        <p:spPr bwMode="auto">
          <a:xfrm>
            <a:off x="5140325" y="5029200"/>
            <a:ext cx="4003675" cy="336550"/>
          </a:xfrm>
          <a:prstGeom prst="rect">
            <a:avLst/>
          </a:prstGeom>
          <a:solidFill>
            <a:schemeClr val="bg1"/>
          </a:solidFill>
          <a:ln w="9525" algn="ctr">
            <a:noFill/>
            <a:miter lim="800000"/>
            <a:headEnd/>
            <a:tailEnd/>
          </a:ln>
          <a:effectLst/>
        </p:spPr>
        <p:txBody>
          <a:bodyPr wrap="none">
            <a:spAutoFit/>
          </a:bodyPr>
          <a:lstStyle/>
          <a:p>
            <a:r>
              <a:rPr lang="en-US"/>
              <a:t>Source: Air Photo Service Co. Ltd., Japan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TEPCO 16 May 2011 Theory for Source of Hydrogen in Unit 4 </a:t>
            </a:r>
            <a:endParaRPr lang="en-US" dirty="0"/>
          </a:p>
        </p:txBody>
      </p:sp>
      <p:pic>
        <p:nvPicPr>
          <p:cNvPr id="1027" name="Picture 3" descr="cid:image001.png@01CC13AD.9BDC0760"/>
          <p:cNvPicPr>
            <a:picLocks noChangeAspect="1" noChangeArrowheads="1"/>
          </p:cNvPicPr>
          <p:nvPr/>
        </p:nvPicPr>
        <p:blipFill>
          <a:blip r:embed="rId2" cstate="print"/>
          <a:srcRect/>
          <a:stretch>
            <a:fillRect/>
          </a:stretch>
        </p:blipFill>
        <p:spPr bwMode="auto">
          <a:xfrm>
            <a:off x="1351722" y="1328530"/>
            <a:ext cx="6564541" cy="4800600"/>
          </a:xfrm>
          <a:prstGeom prst="rect">
            <a:avLst/>
          </a:prstGeom>
          <a:noFill/>
          <a:ln w="9525">
            <a:noFill/>
            <a:miter lim="800000"/>
            <a:headEnd/>
            <a:tailEnd/>
          </a:ln>
        </p:spPr>
      </p:pic>
      <p:sp>
        <p:nvSpPr>
          <p:cNvPr id="4" name="Text Box 41"/>
          <p:cNvSpPr txBox="1">
            <a:spLocks noChangeArrowheads="1"/>
          </p:cNvSpPr>
          <p:nvPr/>
        </p:nvSpPr>
        <p:spPr bwMode="auto">
          <a:xfrm>
            <a:off x="6409056" y="5589159"/>
            <a:ext cx="1639887" cy="336550"/>
          </a:xfrm>
          <a:prstGeom prst="rect">
            <a:avLst/>
          </a:prstGeom>
          <a:noFill/>
          <a:ln w="9525" algn="ctr">
            <a:noFill/>
            <a:miter lim="800000"/>
            <a:headEnd/>
            <a:tailEnd/>
          </a:ln>
          <a:effectLst/>
        </p:spPr>
        <p:txBody>
          <a:bodyPr wrap="none">
            <a:spAutoFit/>
          </a:bodyPr>
          <a:lstStyle/>
          <a:p>
            <a:r>
              <a:rPr lang="en-US" dirty="0"/>
              <a:t>Source: TEPCO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id:image003.png@01CC13AD.9BDC0760"/>
          <p:cNvPicPr>
            <a:picLocks noChangeAspect="1" noChangeArrowheads="1"/>
          </p:cNvPicPr>
          <p:nvPr/>
        </p:nvPicPr>
        <p:blipFill>
          <a:blip r:embed="rId2" cstate="print"/>
          <a:srcRect/>
          <a:stretch>
            <a:fillRect/>
          </a:stretch>
        </p:blipFill>
        <p:spPr bwMode="auto">
          <a:xfrm>
            <a:off x="1295400" y="1600200"/>
            <a:ext cx="6340415" cy="4572000"/>
          </a:xfrm>
          <a:prstGeom prst="rect">
            <a:avLst/>
          </a:prstGeom>
          <a:noFill/>
          <a:ln w="9525">
            <a:noFill/>
            <a:miter lim="800000"/>
            <a:headEnd/>
            <a:tailEnd/>
          </a:ln>
        </p:spPr>
      </p:pic>
      <p:sp>
        <p:nvSpPr>
          <p:cNvPr id="4" name="Title 1"/>
          <p:cNvSpPr>
            <a:spLocks noGrp="1"/>
          </p:cNvSpPr>
          <p:nvPr>
            <p:ph type="title"/>
          </p:nvPr>
        </p:nvSpPr>
        <p:spPr/>
        <p:txBody>
          <a:bodyPr/>
          <a:lstStyle/>
          <a:p>
            <a:r>
              <a:rPr lang="en-US" dirty="0" smtClean="0"/>
              <a:t>TEPCO 16 May 2011 Theory for Source of Hydrogen in Unit 4 (cont’d)</a:t>
            </a:r>
            <a:endParaRPr lang="en-US" dirty="0"/>
          </a:p>
        </p:txBody>
      </p:sp>
      <p:sp>
        <p:nvSpPr>
          <p:cNvPr id="5" name="Text Box 41"/>
          <p:cNvSpPr txBox="1">
            <a:spLocks noChangeArrowheads="1"/>
          </p:cNvSpPr>
          <p:nvPr/>
        </p:nvSpPr>
        <p:spPr bwMode="auto">
          <a:xfrm>
            <a:off x="1288416" y="5576570"/>
            <a:ext cx="1639887" cy="336550"/>
          </a:xfrm>
          <a:prstGeom prst="rect">
            <a:avLst/>
          </a:prstGeom>
          <a:noFill/>
          <a:ln w="9525" algn="ctr">
            <a:noFill/>
            <a:miter lim="800000"/>
            <a:headEnd/>
            <a:tailEnd/>
          </a:ln>
          <a:effectLst/>
        </p:spPr>
        <p:txBody>
          <a:bodyPr wrap="none">
            <a:spAutoFit/>
          </a:bodyPr>
          <a:lstStyle/>
          <a:p>
            <a:r>
              <a:rPr lang="en-US" dirty="0"/>
              <a:t>Source: TEPCO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1F4 Emergency Gas Treatment System – Post Accident Configuration</a:t>
            </a:r>
            <a:endParaRPr lang="en-US" dirty="0"/>
          </a:p>
        </p:txBody>
      </p:sp>
      <p:pic>
        <p:nvPicPr>
          <p:cNvPr id="370690" name="Picture 2"/>
          <p:cNvPicPr>
            <a:picLocks noChangeAspect="1" noChangeArrowheads="1"/>
          </p:cNvPicPr>
          <p:nvPr/>
        </p:nvPicPr>
        <p:blipFill>
          <a:blip r:embed="rId3" cstate="print"/>
          <a:srcRect/>
          <a:stretch>
            <a:fillRect/>
          </a:stretch>
        </p:blipFill>
        <p:spPr bwMode="auto">
          <a:xfrm>
            <a:off x="0" y="1470024"/>
            <a:ext cx="9051925" cy="4889500"/>
          </a:xfrm>
          <a:prstGeom prst="rect">
            <a:avLst/>
          </a:prstGeom>
          <a:noFill/>
          <a:ln w="9525">
            <a:noFill/>
            <a:miter lim="800000"/>
            <a:headEnd/>
            <a:tailEnd/>
          </a:ln>
          <a:effectLst/>
        </p:spPr>
      </p:pic>
      <p:sp>
        <p:nvSpPr>
          <p:cNvPr id="5" name="TextBox 4"/>
          <p:cNvSpPr txBox="1"/>
          <p:nvPr/>
        </p:nvSpPr>
        <p:spPr>
          <a:xfrm>
            <a:off x="274869" y="5888604"/>
            <a:ext cx="1650901" cy="584775"/>
          </a:xfrm>
          <a:prstGeom prst="rect">
            <a:avLst/>
          </a:prstGeom>
          <a:noFill/>
        </p:spPr>
        <p:txBody>
          <a:bodyPr wrap="none" rtlCol="0">
            <a:spAutoFit/>
          </a:bodyPr>
          <a:lstStyle/>
          <a:p>
            <a:pPr>
              <a:spcBef>
                <a:spcPts val="0"/>
              </a:spcBef>
            </a:pPr>
            <a:r>
              <a:rPr lang="en-US" dirty="0" smtClean="0"/>
              <a:t>Source: TEPCO</a:t>
            </a:r>
          </a:p>
          <a:p>
            <a:pPr>
              <a:spcBef>
                <a:spcPts val="0"/>
              </a:spcBef>
            </a:pPr>
            <a:r>
              <a:rPr lang="en-US" dirty="0" smtClean="0"/>
              <a:t>27 August 2011</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June 15: The Correction</a:t>
            </a:r>
            <a:endParaRPr lang="en-US" dirty="0"/>
          </a:p>
        </p:txBody>
      </p:sp>
      <p:pic>
        <p:nvPicPr>
          <p:cNvPr id="379906" name="Picture 2"/>
          <p:cNvPicPr>
            <a:picLocks noChangeAspect="1" noChangeArrowheads="1"/>
          </p:cNvPicPr>
          <p:nvPr/>
        </p:nvPicPr>
        <p:blipFill>
          <a:blip r:embed="rId2" cstate="print"/>
          <a:srcRect/>
          <a:stretch>
            <a:fillRect/>
          </a:stretch>
        </p:blipFill>
        <p:spPr bwMode="auto">
          <a:xfrm>
            <a:off x="282575" y="1330326"/>
            <a:ext cx="5807075" cy="968375"/>
          </a:xfrm>
          <a:prstGeom prst="rect">
            <a:avLst/>
          </a:prstGeom>
          <a:noFill/>
          <a:ln w="9525">
            <a:noFill/>
            <a:miter lim="800000"/>
            <a:headEnd/>
            <a:tailEnd/>
          </a:ln>
          <a:effectLst/>
        </p:spPr>
      </p:pic>
      <p:pic>
        <p:nvPicPr>
          <p:cNvPr id="379908" name="Picture 4"/>
          <p:cNvPicPr>
            <a:picLocks noChangeAspect="1" noChangeArrowheads="1"/>
          </p:cNvPicPr>
          <p:nvPr/>
        </p:nvPicPr>
        <p:blipFill>
          <a:blip r:embed="rId3" cstate="print"/>
          <a:srcRect/>
          <a:stretch>
            <a:fillRect/>
          </a:stretch>
        </p:blipFill>
        <p:spPr bwMode="auto">
          <a:xfrm>
            <a:off x="1895592" y="4472610"/>
            <a:ext cx="7100564" cy="1695242"/>
          </a:xfrm>
          <a:prstGeom prst="rect">
            <a:avLst/>
          </a:prstGeom>
          <a:noFill/>
          <a:ln w="9525">
            <a:solidFill>
              <a:schemeClr val="tx1"/>
            </a:solidFill>
            <a:miter lim="800000"/>
            <a:headEnd/>
            <a:tailEnd/>
          </a:ln>
          <a:effectLst/>
        </p:spPr>
      </p:pic>
      <p:pic>
        <p:nvPicPr>
          <p:cNvPr id="379909" name="Picture 5"/>
          <p:cNvPicPr>
            <a:picLocks noChangeAspect="1" noChangeArrowheads="1"/>
          </p:cNvPicPr>
          <p:nvPr/>
        </p:nvPicPr>
        <p:blipFill>
          <a:blip r:embed="rId4" cstate="print"/>
          <a:srcRect/>
          <a:stretch>
            <a:fillRect/>
          </a:stretch>
        </p:blipFill>
        <p:spPr bwMode="auto">
          <a:xfrm>
            <a:off x="216590" y="2510253"/>
            <a:ext cx="7495975" cy="1505156"/>
          </a:xfrm>
          <a:prstGeom prst="rect">
            <a:avLst/>
          </a:prstGeom>
          <a:noFill/>
          <a:ln w="9525">
            <a:solidFill>
              <a:schemeClr val="tx1"/>
            </a:solidFill>
            <a:miter lim="800000"/>
            <a:headEnd/>
            <a:tailEnd/>
          </a:ln>
          <a:effectLst/>
        </p:spPr>
      </p:pic>
      <p:sp>
        <p:nvSpPr>
          <p:cNvPr id="8" name="TextBox 7"/>
          <p:cNvSpPr txBox="1"/>
          <p:nvPr/>
        </p:nvSpPr>
        <p:spPr>
          <a:xfrm>
            <a:off x="4066338" y="1785938"/>
            <a:ext cx="4796506" cy="338554"/>
          </a:xfrm>
          <a:prstGeom prst="rect">
            <a:avLst/>
          </a:prstGeom>
          <a:noFill/>
        </p:spPr>
        <p:txBody>
          <a:bodyPr wrap="none" rtlCol="0">
            <a:spAutoFit/>
          </a:bodyPr>
          <a:lstStyle/>
          <a:p>
            <a:r>
              <a:rPr lang="en-US" dirty="0" smtClean="0"/>
              <a:t>http://abcnews.go.com/US/wireStory?id=13845733</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Interim EPRI Assessments</a:t>
            </a:r>
            <a:endParaRPr lang="en-US" dirty="0"/>
          </a:p>
        </p:txBody>
      </p:sp>
      <p:sp>
        <p:nvSpPr>
          <p:cNvPr id="4" name="Content Placeholder 3"/>
          <p:cNvSpPr>
            <a:spLocks noGrp="1"/>
          </p:cNvSpPr>
          <p:nvPr>
            <p:ph idx="1"/>
          </p:nvPr>
        </p:nvSpPr>
        <p:spPr/>
        <p:txBody>
          <a:bodyPr/>
          <a:lstStyle/>
          <a:p>
            <a:r>
              <a:rPr lang="en-US" dirty="0" smtClean="0"/>
              <a:t>Fukushima Dai-</a:t>
            </a:r>
            <a:r>
              <a:rPr lang="en-US" dirty="0" err="1" smtClean="0"/>
              <a:t>ichi</a:t>
            </a:r>
            <a:r>
              <a:rPr lang="en-US" dirty="0" smtClean="0"/>
              <a:t> Fuel Pool Criticality Assessment</a:t>
            </a:r>
          </a:p>
          <a:p>
            <a:r>
              <a:rPr lang="en-US" dirty="0" smtClean="0"/>
              <a:t>Summary of fuel pool evolution following loss of cooling</a:t>
            </a:r>
          </a:p>
          <a:p>
            <a:pPr lvl="1"/>
            <a:r>
              <a:rPr lang="en-US" dirty="0" smtClean="0"/>
              <a:t>preliminary gap analysis</a:t>
            </a:r>
          </a:p>
          <a:p>
            <a:pPr lvl="1"/>
            <a:r>
              <a:rPr lang="en-US" dirty="0" smtClean="0"/>
              <a:t>calculation of time required to evaporate 1F fuel pool water inventory for key scenarios</a:t>
            </a:r>
          </a:p>
          <a:p>
            <a:pPr lvl="1"/>
            <a:r>
              <a:rPr lang="en-US" dirty="0" smtClean="0"/>
              <a:t>identifying important scenarios and mitigating factors</a:t>
            </a:r>
          </a:p>
          <a:p>
            <a:r>
              <a:rPr lang="en-US" dirty="0" smtClean="0"/>
              <a:t>Evaluation of proposed scenarios </a:t>
            </a:r>
            <a:r>
              <a:rPr lang="en-US" u="sng" dirty="0" smtClean="0"/>
              <a:t>directly</a:t>
            </a:r>
            <a:r>
              <a:rPr lang="en-US" dirty="0" smtClean="0"/>
              <a:t> implicating Unit 4 pool in hydrogen generation</a:t>
            </a:r>
          </a:p>
          <a:p>
            <a:pPr lvl="1"/>
            <a:r>
              <a:rPr lang="en-US" dirty="0" smtClean="0"/>
              <a:t>from cladding oxidation in blocked fuel channels experiencing DNB in a pool with water level above fuel</a:t>
            </a:r>
          </a:p>
          <a:p>
            <a:pPr lvl="1"/>
            <a:r>
              <a:rPr lang="en-US" dirty="0" smtClean="0"/>
              <a:t>from enhanced radiolysis in high radiation fields in a fuel pool at or near boiling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EPRI Criticality Assessment for Fukushima Dai-</a:t>
            </a:r>
            <a:r>
              <a:rPr lang="en-US" dirty="0" err="1" smtClean="0"/>
              <a:t>ichi</a:t>
            </a:r>
            <a:r>
              <a:rPr lang="en-US" dirty="0" smtClean="0"/>
              <a:t> Fuel Pools</a:t>
            </a:r>
            <a:endParaRPr lang="en-US" dirty="0"/>
          </a:p>
        </p:txBody>
      </p:sp>
      <p:sp>
        <p:nvSpPr>
          <p:cNvPr id="3" name="Content Placeholder 2"/>
          <p:cNvSpPr>
            <a:spLocks noGrp="1"/>
          </p:cNvSpPr>
          <p:nvPr>
            <p:ph idx="1"/>
          </p:nvPr>
        </p:nvSpPr>
        <p:spPr/>
        <p:txBody>
          <a:bodyPr/>
          <a:lstStyle/>
          <a:p>
            <a:r>
              <a:rPr lang="en-US" dirty="0" smtClean="0"/>
              <a:t>A spent fuel pool criticality event remains highly unlikely in damaged Fukushima Dai-</a:t>
            </a:r>
            <a:r>
              <a:rPr lang="en-US" dirty="0" err="1" smtClean="0"/>
              <a:t>ichi</a:t>
            </a:r>
            <a:r>
              <a:rPr lang="en-US" dirty="0" smtClean="0"/>
              <a:t> spent fuel pools.</a:t>
            </a:r>
          </a:p>
          <a:p>
            <a:pPr lvl="1"/>
            <a:r>
              <a:rPr lang="en-US" dirty="0" smtClean="0"/>
              <a:t>includes the extreme case of the introduction of water to a dry fuel pool</a:t>
            </a:r>
          </a:p>
          <a:p>
            <a:pPr lvl="1"/>
            <a:r>
              <a:rPr lang="en-US" dirty="0" smtClean="0"/>
              <a:t>total fuel inventory present in the form of </a:t>
            </a:r>
            <a:r>
              <a:rPr lang="en-US" dirty="0" err="1" smtClean="0"/>
              <a:t>rubblized</a:t>
            </a:r>
            <a:r>
              <a:rPr lang="en-US" dirty="0" smtClean="0"/>
              <a:t> fuel pellet fragments lying at the bottom of the pool</a:t>
            </a:r>
          </a:p>
          <a:p>
            <a:r>
              <a:rPr lang="en-US" b="1" dirty="0" smtClean="0"/>
              <a:t>Primary objective for mitigation of drained fuel pool at Fukushima should be covering spent fuel pool with water to reduce the dose to workers.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Fuel Pool Evolution Following Loss of Cooling</a:t>
            </a:r>
            <a:endParaRPr lang="en-US" dirty="0"/>
          </a:p>
        </p:txBody>
      </p:sp>
      <p:sp>
        <p:nvSpPr>
          <p:cNvPr id="3" name="Content Placeholder 2"/>
          <p:cNvSpPr>
            <a:spLocks noGrp="1"/>
          </p:cNvSpPr>
          <p:nvPr>
            <p:ph idx="1"/>
          </p:nvPr>
        </p:nvSpPr>
        <p:spPr>
          <a:xfrm>
            <a:off x="3143250" y="1416050"/>
            <a:ext cx="5540375" cy="4935538"/>
          </a:xfrm>
        </p:spPr>
        <p:txBody>
          <a:bodyPr/>
          <a:lstStyle/>
          <a:p>
            <a:r>
              <a:rPr lang="en-US" dirty="0" smtClean="0"/>
              <a:t>The level of water at which temperatures start ramping up will depend on decay heat and assumed heat transfer mechanisms, including boiling heat transfer at the submerged fuel rod-water interface. </a:t>
            </a:r>
          </a:p>
          <a:p>
            <a:r>
              <a:rPr lang="en-US" b="1" dirty="0" smtClean="0">
                <a:solidFill>
                  <a:schemeClr val="tx1"/>
                </a:solidFill>
              </a:rPr>
              <a:t>GAP: More realistic assessment of the transition point from sufficient to insufficient axial cooling as a function of rack and assembly design and decay heat</a:t>
            </a:r>
            <a:r>
              <a:rPr lang="en-US" dirty="0" smtClean="0">
                <a:solidFill>
                  <a:schemeClr val="tx1"/>
                </a:solidFill>
              </a:rPr>
              <a:t>.</a:t>
            </a:r>
            <a:endParaRPr lang="en-US" dirty="0">
              <a:solidFill>
                <a:schemeClr val="tx1"/>
              </a:solidFill>
            </a:endParaRPr>
          </a:p>
        </p:txBody>
      </p:sp>
      <p:graphicFrame>
        <p:nvGraphicFramePr>
          <p:cNvPr id="5" name="Table 4"/>
          <p:cNvGraphicFramePr>
            <a:graphicFrameLocks noGrp="1"/>
          </p:cNvGraphicFramePr>
          <p:nvPr/>
        </p:nvGraphicFramePr>
        <p:xfrm>
          <a:off x="308609" y="1445577"/>
          <a:ext cx="2834641" cy="4483735"/>
        </p:xfrm>
        <a:graphic>
          <a:graphicData uri="http://schemas.openxmlformats.org/drawingml/2006/table">
            <a:tbl>
              <a:tblPr/>
              <a:tblGrid>
                <a:gridCol w="590016"/>
                <a:gridCol w="2244625"/>
              </a:tblGrid>
              <a:tr h="202620">
                <a:tc>
                  <a:txBody>
                    <a:bodyPr/>
                    <a:lstStyle/>
                    <a:p>
                      <a:pPr marL="0" marR="0">
                        <a:spcBef>
                          <a:spcPts val="0"/>
                        </a:spcBef>
                        <a:spcAft>
                          <a:spcPts val="0"/>
                        </a:spcAft>
                      </a:pPr>
                      <a:r>
                        <a:rPr lang="en-US" sz="1100" b="1" dirty="0">
                          <a:latin typeface="Arial"/>
                          <a:ea typeface="Times New Roman"/>
                        </a:rPr>
                        <a:t>Stage</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latin typeface="Arial"/>
                          <a:ea typeface="Times New Roman"/>
                        </a:rPr>
                        <a:t>Sequence</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240">
                <a:tc>
                  <a:txBody>
                    <a:bodyPr/>
                    <a:lstStyle/>
                    <a:p>
                      <a:pPr marL="0" marR="0" algn="ctr">
                        <a:spcBef>
                          <a:spcPts val="0"/>
                        </a:spcBef>
                        <a:spcAft>
                          <a:spcPts val="0"/>
                        </a:spcAft>
                      </a:pPr>
                      <a:r>
                        <a:rPr lang="en-US" sz="1100">
                          <a:latin typeface="Arial"/>
                          <a:ea typeface="Times New Roman"/>
                        </a:rPr>
                        <a:t>1</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Arial"/>
                          <a:ea typeface="Times New Roman"/>
                        </a:rPr>
                        <a:t>Nominal condition of pool: 30-45°C, normal water level</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860">
                <a:tc>
                  <a:txBody>
                    <a:bodyPr/>
                    <a:lstStyle/>
                    <a:p>
                      <a:pPr marL="0" marR="0" algn="ctr">
                        <a:spcBef>
                          <a:spcPts val="0"/>
                        </a:spcBef>
                        <a:spcAft>
                          <a:spcPts val="0"/>
                        </a:spcAft>
                      </a:pPr>
                      <a:r>
                        <a:rPr lang="en-US" sz="1100">
                          <a:latin typeface="Arial"/>
                          <a:ea typeface="Times New Roman"/>
                        </a:rPr>
                        <a:t>2</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Arial"/>
                          <a:ea typeface="Times New Roman"/>
                        </a:rPr>
                        <a:t>Pool water temperature gradually approaches water boiling point</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15720">
                <a:tc>
                  <a:txBody>
                    <a:bodyPr/>
                    <a:lstStyle/>
                    <a:p>
                      <a:pPr marL="0" marR="0" algn="ctr">
                        <a:spcBef>
                          <a:spcPts val="0"/>
                        </a:spcBef>
                        <a:spcAft>
                          <a:spcPts val="0"/>
                        </a:spcAft>
                      </a:pPr>
                      <a:r>
                        <a:rPr lang="en-US" sz="1100">
                          <a:latin typeface="Arial"/>
                          <a:ea typeface="Times New Roman"/>
                        </a:rPr>
                        <a:t>3</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Arial"/>
                          <a:ea typeface="Times New Roman"/>
                        </a:rPr>
                        <a:t>Boiling of pool water: Boiling begins in racks where hottest fuel assemblies are stored; pool water level gradually decreases towards top of fuel assemblies’ levels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0590">
                <a:tc>
                  <a:txBody>
                    <a:bodyPr/>
                    <a:lstStyle/>
                    <a:p>
                      <a:pPr marL="0" marR="0" algn="ctr">
                        <a:spcBef>
                          <a:spcPts val="0"/>
                        </a:spcBef>
                        <a:spcAft>
                          <a:spcPts val="0"/>
                        </a:spcAft>
                      </a:pPr>
                      <a:r>
                        <a:rPr lang="en-US" sz="1100">
                          <a:latin typeface="Arial"/>
                          <a:ea typeface="Times New Roman"/>
                        </a:rPr>
                        <a:t>4</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Arial"/>
                          <a:ea typeface="Times New Roman"/>
                        </a:rPr>
                        <a:t>Gradual uncovering of fuel assemblies</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1225">
                <a:tc>
                  <a:txBody>
                    <a:bodyPr/>
                    <a:lstStyle/>
                    <a:p>
                      <a:pPr marL="0" marR="0" algn="ctr">
                        <a:spcBef>
                          <a:spcPts val="0"/>
                        </a:spcBef>
                        <a:spcAft>
                          <a:spcPts val="0"/>
                        </a:spcAft>
                      </a:pPr>
                      <a:r>
                        <a:rPr lang="en-US" sz="1100">
                          <a:latin typeface="Arial"/>
                          <a:ea typeface="Times New Roman"/>
                        </a:rPr>
                        <a:t>5</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Arial"/>
                          <a:ea typeface="Times New Roman"/>
                        </a:rPr>
                        <a:t>Thermal ramping of fuel rods in the presence of water (water level above rack base plate).</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7860">
                <a:tc>
                  <a:txBody>
                    <a:bodyPr/>
                    <a:lstStyle/>
                    <a:p>
                      <a:pPr marL="0" marR="0" algn="ctr">
                        <a:spcBef>
                          <a:spcPts val="0"/>
                        </a:spcBef>
                        <a:spcAft>
                          <a:spcPts val="0"/>
                        </a:spcAft>
                      </a:pPr>
                      <a:r>
                        <a:rPr lang="en-US" sz="1100">
                          <a:latin typeface="Arial"/>
                          <a:ea typeface="Times New Roman"/>
                        </a:rPr>
                        <a:t>6</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latin typeface="Arial"/>
                          <a:ea typeface="Times New Roman"/>
                        </a:rPr>
                        <a:t>Thermal ramping of fuel rods in the absence of water (pool water below rack base plate).  </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620">
                <a:tc>
                  <a:txBody>
                    <a:bodyPr/>
                    <a:lstStyle/>
                    <a:p>
                      <a:pPr marL="0" marR="0" algn="ctr">
                        <a:spcBef>
                          <a:spcPts val="0"/>
                        </a:spcBef>
                        <a:spcAft>
                          <a:spcPts val="0"/>
                        </a:spcAft>
                      </a:pPr>
                      <a:r>
                        <a:rPr lang="en-US" sz="1100">
                          <a:latin typeface="Arial"/>
                          <a:ea typeface="Times New Roman"/>
                        </a:rPr>
                        <a:t>7</a:t>
                      </a:r>
                      <a:endParaRPr lang="en-US"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dirty="0">
                          <a:latin typeface="Arial"/>
                          <a:ea typeface="Times New Roman"/>
                        </a:rPr>
                        <a:t>Dispersal of fuel materials </a:t>
                      </a:r>
                      <a:endParaRPr lang="en-US"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Estimated Time Margins for 1F Pools Based on Simple Calculations</a:t>
            </a:r>
            <a:endParaRPr lang="en-US" dirty="0"/>
          </a:p>
        </p:txBody>
      </p:sp>
      <p:pic>
        <p:nvPicPr>
          <p:cNvPr id="388098" name="Picture 2"/>
          <p:cNvPicPr>
            <a:picLocks noChangeAspect="1" noChangeArrowheads="1"/>
          </p:cNvPicPr>
          <p:nvPr/>
        </p:nvPicPr>
        <p:blipFill>
          <a:blip r:embed="rId2" cstate="print"/>
          <a:srcRect/>
          <a:stretch>
            <a:fillRect/>
          </a:stretch>
        </p:blipFill>
        <p:spPr bwMode="auto">
          <a:xfrm>
            <a:off x="0" y="1425163"/>
            <a:ext cx="9144000" cy="2077532"/>
          </a:xfrm>
          <a:prstGeom prst="rect">
            <a:avLst/>
          </a:prstGeom>
          <a:noFill/>
        </p:spPr>
      </p:pic>
      <p:sp>
        <p:nvSpPr>
          <p:cNvPr id="7" name="TextBox 6"/>
          <p:cNvSpPr txBox="1"/>
          <p:nvPr/>
        </p:nvSpPr>
        <p:spPr>
          <a:xfrm>
            <a:off x="132080" y="3693602"/>
            <a:ext cx="6167120" cy="923330"/>
          </a:xfrm>
          <a:prstGeom prst="rect">
            <a:avLst/>
          </a:prstGeom>
          <a:noFill/>
        </p:spPr>
        <p:txBody>
          <a:bodyPr wrap="square" rtlCol="0">
            <a:spAutoFit/>
          </a:bodyPr>
          <a:lstStyle/>
          <a:p>
            <a:pPr algn="l"/>
            <a:r>
              <a:rPr lang="en-US" sz="1800" b="1" dirty="0" smtClean="0"/>
              <a:t>NOTE: For Unit 4, additional inventory from refueling cavity and D/S pit could provide up to 14 days of additional margin</a:t>
            </a:r>
            <a:r>
              <a:rPr lang="en-US" sz="1400" b="1" dirty="0" smtClean="0"/>
              <a:t>.</a:t>
            </a:r>
            <a:endParaRPr lang="en-US" sz="1800" b="1" dirty="0" smtClean="0"/>
          </a:p>
        </p:txBody>
      </p:sp>
      <p:sp>
        <p:nvSpPr>
          <p:cNvPr id="8" name="TextBox 7"/>
          <p:cNvSpPr txBox="1"/>
          <p:nvPr/>
        </p:nvSpPr>
        <p:spPr>
          <a:xfrm>
            <a:off x="6420899" y="3415748"/>
            <a:ext cx="2489421" cy="132343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l"/>
            <a:r>
              <a:rPr lang="en-US" dirty="0" smtClean="0"/>
              <a:t>Assumes: </a:t>
            </a:r>
          </a:p>
          <a:p>
            <a:pPr algn="l"/>
            <a:r>
              <a:rPr lang="en-US" dirty="0" smtClean="0"/>
              <a:t>Initial Pool Temp = 35 °C</a:t>
            </a:r>
          </a:p>
          <a:p>
            <a:pPr algn="l"/>
            <a:r>
              <a:rPr lang="en-US" dirty="0" smtClean="0"/>
              <a:t>Initial sloshing removes 1.5 </a:t>
            </a:r>
            <a:r>
              <a:rPr lang="en-US" dirty="0" err="1" smtClean="0"/>
              <a:t>m</a:t>
            </a:r>
            <a:r>
              <a:rPr lang="en-US" dirty="0" smtClean="0"/>
              <a:t> of water inventory</a:t>
            </a:r>
          </a:p>
        </p:txBody>
      </p:sp>
      <p:sp>
        <p:nvSpPr>
          <p:cNvPr id="6" name="Oval 5"/>
          <p:cNvSpPr/>
          <p:nvPr/>
        </p:nvSpPr>
        <p:spPr bwMode="auto">
          <a:xfrm>
            <a:off x="5762045" y="2714488"/>
            <a:ext cx="1540566" cy="417443"/>
          </a:xfrm>
          <a:prstGeom prst="ellipse">
            <a:avLst/>
          </a:prstGeom>
          <a:no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600" b="0" i="0" u="none" strike="noStrike" cap="none" normalizeH="0" baseline="0" smtClean="0">
              <a:ln>
                <a:noFill/>
              </a:ln>
              <a:solidFill>
                <a:srgbClr val="000000"/>
              </a:solidFill>
              <a:effectLst/>
              <a:latin typeface="Arial" charset="0"/>
            </a:endParaRPr>
          </a:p>
        </p:txBody>
      </p:sp>
      <p:pic>
        <p:nvPicPr>
          <p:cNvPr id="328705" name="Picture 1"/>
          <p:cNvPicPr>
            <a:picLocks noChangeAspect="1" noChangeArrowheads="1"/>
          </p:cNvPicPr>
          <p:nvPr/>
        </p:nvPicPr>
        <p:blipFill>
          <a:blip r:embed="rId3" cstate="print"/>
          <a:srcRect/>
          <a:stretch>
            <a:fillRect/>
          </a:stretch>
        </p:blipFill>
        <p:spPr bwMode="auto">
          <a:xfrm>
            <a:off x="558800" y="4497788"/>
            <a:ext cx="4461073" cy="2045252"/>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TEPCO 20 June 2011 Theory for Evolution of 1F4 Fuel Pool Water Inventory following LOCA</a:t>
            </a:r>
            <a:endParaRPr lang="en-US" dirty="0"/>
          </a:p>
        </p:txBody>
      </p:sp>
      <p:sp>
        <p:nvSpPr>
          <p:cNvPr id="7" name="Content Placeholder 6"/>
          <p:cNvSpPr>
            <a:spLocks noGrp="1"/>
          </p:cNvSpPr>
          <p:nvPr>
            <p:ph idx="1"/>
          </p:nvPr>
        </p:nvSpPr>
        <p:spPr>
          <a:xfrm>
            <a:off x="328613" y="1373188"/>
            <a:ext cx="3186113" cy="4935538"/>
          </a:xfrm>
        </p:spPr>
        <p:txBody>
          <a:bodyPr/>
          <a:lstStyle/>
          <a:p>
            <a:pPr lvl="0"/>
            <a:r>
              <a:rPr lang="en-US" dirty="0" smtClean="0"/>
              <a:t>Refueling well and D/S pit were flooded and interconnected. </a:t>
            </a:r>
          </a:p>
          <a:p>
            <a:pPr lvl="0"/>
            <a:r>
              <a:rPr lang="en-US" dirty="0" smtClean="0"/>
              <a:t>Spent fuel pool gate was in place.</a:t>
            </a:r>
          </a:p>
          <a:p>
            <a:pPr lvl="0"/>
            <a:r>
              <a:rPr lang="en-US" dirty="0" smtClean="0"/>
              <a:t>Following evaporation of pool  inventory, leakage from adjoining refueling cavity provided an alternative source of makeup water</a:t>
            </a:r>
          </a:p>
        </p:txBody>
      </p:sp>
      <p:pic>
        <p:nvPicPr>
          <p:cNvPr id="3074" name="Picture 2"/>
          <p:cNvPicPr>
            <a:picLocks noChangeAspect="1" noChangeArrowheads="1"/>
          </p:cNvPicPr>
          <p:nvPr/>
        </p:nvPicPr>
        <p:blipFill>
          <a:blip r:embed="rId2" cstate="print"/>
          <a:srcRect/>
          <a:stretch>
            <a:fillRect/>
          </a:stretch>
        </p:blipFill>
        <p:spPr bwMode="auto">
          <a:xfrm>
            <a:off x="3257550" y="1235794"/>
            <a:ext cx="4859630" cy="2593255"/>
          </a:xfrm>
          <a:prstGeom prst="rect">
            <a:avLst/>
          </a:prstGeom>
          <a:noFill/>
          <a:ln w="9525">
            <a:noFill/>
            <a:miter lim="800000"/>
            <a:headEnd/>
            <a:tailEnd/>
          </a:ln>
          <a:effectLst/>
        </p:spPr>
      </p:pic>
      <p:pic>
        <p:nvPicPr>
          <p:cNvPr id="8" name="Picture 3"/>
          <p:cNvPicPr>
            <a:picLocks noChangeAspect="1" noChangeArrowheads="1"/>
          </p:cNvPicPr>
          <p:nvPr/>
        </p:nvPicPr>
        <p:blipFill>
          <a:blip r:embed="rId3" cstate="print"/>
          <a:srcRect/>
          <a:stretch>
            <a:fillRect/>
          </a:stretch>
        </p:blipFill>
        <p:spPr bwMode="auto">
          <a:xfrm>
            <a:off x="4207828" y="3040698"/>
            <a:ext cx="5077285" cy="3506343"/>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Early EPRI Evaluation of Scenarios Implicating Fuel Pool in Unit 4 Explosion</a:t>
            </a:r>
          </a:p>
        </p:txBody>
      </p:sp>
      <p:sp>
        <p:nvSpPr>
          <p:cNvPr id="13315" name="Rectangle 3"/>
          <p:cNvSpPr>
            <a:spLocks noGrp="1" noChangeArrowheads="1"/>
          </p:cNvSpPr>
          <p:nvPr>
            <p:ph type="body" idx="1"/>
          </p:nvPr>
        </p:nvSpPr>
        <p:spPr/>
        <p:txBody>
          <a:bodyPr/>
          <a:lstStyle/>
          <a:p>
            <a:r>
              <a:rPr lang="en-US" dirty="0" smtClean="0"/>
              <a:t>Hydrogen generation from cladding oxidation in pool with water covering fuel due to localized departure from nuclear boiling (DNB) in debris-blocked fuel channels</a:t>
            </a:r>
          </a:p>
          <a:p>
            <a:endParaRPr lang="en-US" dirty="0" smtClean="0"/>
          </a:p>
          <a:p>
            <a:endParaRPr lang="en-US" dirty="0" smtClean="0"/>
          </a:p>
          <a:p>
            <a:pPr>
              <a:buNone/>
            </a:pPr>
            <a:endParaRPr lang="en-US" dirty="0" smtClean="0"/>
          </a:p>
          <a:p>
            <a:r>
              <a:rPr lang="en-US" dirty="0" smtClean="0"/>
              <a:t>Hydrogen from water radiolysis in 1F4 storage pool (fuel offload)</a:t>
            </a:r>
          </a:p>
        </p:txBody>
      </p:sp>
      <p:grpSp>
        <p:nvGrpSpPr>
          <p:cNvPr id="2" name="Group 4"/>
          <p:cNvGrpSpPr>
            <a:grpSpLocks/>
          </p:cNvGrpSpPr>
          <p:nvPr/>
        </p:nvGrpSpPr>
        <p:grpSpPr bwMode="auto">
          <a:xfrm>
            <a:off x="496405" y="2689157"/>
            <a:ext cx="8104188" cy="1058211"/>
            <a:chOff x="367" y="3016"/>
            <a:chExt cx="5105" cy="668"/>
          </a:xfrm>
        </p:grpSpPr>
        <p:sp>
          <p:nvSpPr>
            <p:cNvPr id="5" name="AutoShape 5"/>
            <p:cNvSpPr>
              <a:spLocks noChangeArrowheads="1"/>
            </p:cNvSpPr>
            <p:nvPr/>
          </p:nvSpPr>
          <p:spPr bwMode="auto">
            <a:xfrm>
              <a:off x="367" y="3016"/>
              <a:ext cx="5105" cy="668"/>
            </a:xfrm>
            <a:prstGeom prst="roundRect">
              <a:avLst>
                <a:gd name="adj" fmla="val 16667"/>
              </a:avLst>
            </a:prstGeom>
            <a:gradFill rotWithShape="1">
              <a:gsLst>
                <a:gs pos="0">
                  <a:srgbClr val="F8F8F8"/>
                </a:gs>
                <a:gs pos="100000">
                  <a:srgbClr val="C0C0C0"/>
                </a:gs>
              </a:gsLst>
              <a:lin ang="5400000" scaled="1"/>
            </a:gradFill>
            <a:ln w="9525" algn="ctr">
              <a:solidFill>
                <a:srgbClr val="808080"/>
              </a:solidFill>
              <a:round/>
              <a:headEnd/>
              <a:tailEnd/>
            </a:ln>
            <a:effectLst>
              <a:outerShdw dist="35921" dir="2700000" algn="ctr" rotWithShape="0">
                <a:srgbClr val="777777"/>
              </a:outerShdw>
            </a:effectLst>
          </p:spPr>
          <p:txBody>
            <a:bodyPr wrap="none" anchor="ctr"/>
            <a:lstStyle/>
            <a:p>
              <a:pPr>
                <a:lnSpc>
                  <a:spcPct val="95000"/>
                </a:lnSpc>
                <a:spcBef>
                  <a:spcPct val="0"/>
                </a:spcBef>
                <a:spcAft>
                  <a:spcPct val="25000"/>
                </a:spcAft>
              </a:pPr>
              <a:endParaRPr lang="en-US" b="1"/>
            </a:p>
          </p:txBody>
        </p:sp>
        <p:sp>
          <p:nvSpPr>
            <p:cNvPr id="6" name="Text Box 6"/>
            <p:cNvSpPr txBox="1">
              <a:spLocks noChangeArrowheads="1"/>
            </p:cNvSpPr>
            <p:nvPr/>
          </p:nvSpPr>
          <p:spPr bwMode="auto">
            <a:xfrm>
              <a:off x="417" y="3067"/>
              <a:ext cx="4982" cy="525"/>
            </a:xfrm>
            <a:prstGeom prst="rect">
              <a:avLst/>
            </a:prstGeom>
            <a:noFill/>
            <a:ln w="9525" algn="ctr">
              <a:noFill/>
              <a:miter lim="800000"/>
              <a:headEnd/>
              <a:tailEnd/>
            </a:ln>
            <a:effectLst/>
          </p:spPr>
          <p:txBody>
            <a:bodyPr wrap="square">
              <a:spAutoFit/>
            </a:bodyPr>
            <a:lstStyle/>
            <a:p>
              <a:r>
                <a:rPr lang="en-US" sz="2400" b="1" dirty="0" smtClean="0"/>
                <a:t>Hydrogen from </a:t>
              </a:r>
              <a:r>
                <a:rPr lang="en-US" sz="2400" b="1" dirty="0" err="1" smtClean="0"/>
                <a:t>zircaloy</a:t>
              </a:r>
              <a:r>
                <a:rPr lang="en-US" sz="2400" b="1" dirty="0" smtClean="0"/>
                <a:t> cladding oxidation not likely for pool levels covering at least half the fuel height</a:t>
              </a:r>
              <a:endParaRPr lang="en-US" sz="2400" b="1" dirty="0"/>
            </a:p>
          </p:txBody>
        </p:sp>
      </p:grpSp>
      <p:grpSp>
        <p:nvGrpSpPr>
          <p:cNvPr id="3" name="Group 4"/>
          <p:cNvGrpSpPr>
            <a:grpSpLocks/>
          </p:cNvGrpSpPr>
          <p:nvPr/>
        </p:nvGrpSpPr>
        <p:grpSpPr bwMode="auto">
          <a:xfrm>
            <a:off x="509657" y="4779686"/>
            <a:ext cx="8104188" cy="1341773"/>
            <a:chOff x="367" y="3016"/>
            <a:chExt cx="5105" cy="847"/>
          </a:xfrm>
        </p:grpSpPr>
        <p:sp>
          <p:nvSpPr>
            <p:cNvPr id="8" name="AutoShape 5"/>
            <p:cNvSpPr>
              <a:spLocks noChangeArrowheads="1"/>
            </p:cNvSpPr>
            <p:nvPr/>
          </p:nvSpPr>
          <p:spPr bwMode="auto">
            <a:xfrm>
              <a:off x="367" y="3016"/>
              <a:ext cx="5105" cy="847"/>
            </a:xfrm>
            <a:prstGeom prst="roundRect">
              <a:avLst>
                <a:gd name="adj" fmla="val 16667"/>
              </a:avLst>
            </a:prstGeom>
            <a:gradFill rotWithShape="1">
              <a:gsLst>
                <a:gs pos="0">
                  <a:srgbClr val="F8F8F8"/>
                </a:gs>
                <a:gs pos="100000">
                  <a:srgbClr val="C0C0C0"/>
                </a:gs>
              </a:gsLst>
              <a:lin ang="5400000" scaled="1"/>
            </a:gradFill>
            <a:ln w="9525" algn="ctr">
              <a:solidFill>
                <a:srgbClr val="808080"/>
              </a:solidFill>
              <a:round/>
              <a:headEnd/>
              <a:tailEnd/>
            </a:ln>
            <a:effectLst>
              <a:outerShdw dist="35921" dir="2700000" algn="ctr" rotWithShape="0">
                <a:srgbClr val="777777"/>
              </a:outerShdw>
            </a:effectLst>
          </p:spPr>
          <p:txBody>
            <a:bodyPr wrap="none" anchor="ctr"/>
            <a:lstStyle/>
            <a:p>
              <a:pPr>
                <a:lnSpc>
                  <a:spcPct val="95000"/>
                </a:lnSpc>
                <a:spcBef>
                  <a:spcPct val="0"/>
                </a:spcBef>
                <a:spcAft>
                  <a:spcPct val="25000"/>
                </a:spcAft>
              </a:pPr>
              <a:endParaRPr lang="en-US" b="1"/>
            </a:p>
          </p:txBody>
        </p:sp>
        <p:sp>
          <p:nvSpPr>
            <p:cNvPr id="9" name="Text Box 6"/>
            <p:cNvSpPr txBox="1">
              <a:spLocks noChangeArrowheads="1"/>
            </p:cNvSpPr>
            <p:nvPr/>
          </p:nvSpPr>
          <p:spPr bwMode="auto">
            <a:xfrm>
              <a:off x="417" y="3067"/>
              <a:ext cx="4982" cy="758"/>
            </a:xfrm>
            <a:prstGeom prst="rect">
              <a:avLst/>
            </a:prstGeom>
            <a:noFill/>
            <a:ln w="9525" algn="ctr">
              <a:noFill/>
              <a:miter lim="800000"/>
              <a:headEnd/>
              <a:tailEnd/>
            </a:ln>
            <a:effectLst/>
          </p:spPr>
          <p:txBody>
            <a:bodyPr wrap="square">
              <a:spAutoFit/>
            </a:bodyPr>
            <a:lstStyle/>
            <a:p>
              <a:r>
                <a:rPr lang="en-US" sz="2400" b="1" dirty="0" smtClean="0"/>
                <a:t>Bounding production rate calculations indicate insignificant H</a:t>
              </a:r>
              <a:r>
                <a:rPr lang="en-US" sz="2400" b="1" baseline="-25000" dirty="0" smtClean="0"/>
                <a:t>2</a:t>
              </a:r>
              <a:r>
                <a:rPr lang="en-US" sz="2400" b="1" dirty="0" smtClean="0"/>
                <a:t> production relative to building volume to cause explosion (&lt;&lt;1% in gas mixture) </a:t>
              </a: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r>
              <a:rPr lang="en-US"/>
              <a:t>Status of Unit 3 Fuel Pool</a:t>
            </a:r>
          </a:p>
        </p:txBody>
      </p:sp>
      <p:pic>
        <p:nvPicPr>
          <p:cNvPr id="324613" name="Picture 5" descr="1F3 pool image"/>
          <p:cNvPicPr>
            <a:picLocks noChangeAspect="1" noChangeArrowheads="1"/>
          </p:cNvPicPr>
          <p:nvPr/>
        </p:nvPicPr>
        <p:blipFill>
          <a:blip r:embed="rId2" cstate="print"/>
          <a:srcRect/>
          <a:stretch>
            <a:fillRect/>
          </a:stretch>
        </p:blipFill>
        <p:spPr bwMode="auto">
          <a:xfrm>
            <a:off x="4027488" y="1279525"/>
            <a:ext cx="4876800" cy="2762250"/>
          </a:xfrm>
          <a:prstGeom prst="rect">
            <a:avLst/>
          </a:prstGeom>
          <a:noFill/>
        </p:spPr>
      </p:pic>
      <p:pic>
        <p:nvPicPr>
          <p:cNvPr id="324614" name="Picture 6" descr="1F3 explosion"/>
          <p:cNvPicPr>
            <a:picLocks noChangeAspect="1" noChangeArrowheads="1"/>
          </p:cNvPicPr>
          <p:nvPr/>
        </p:nvPicPr>
        <p:blipFill>
          <a:blip r:embed="rId3" cstate="print"/>
          <a:srcRect/>
          <a:stretch>
            <a:fillRect/>
          </a:stretch>
        </p:blipFill>
        <p:spPr bwMode="auto">
          <a:xfrm>
            <a:off x="309563" y="1282700"/>
            <a:ext cx="3656012" cy="2466975"/>
          </a:xfrm>
          <a:prstGeom prst="rect">
            <a:avLst/>
          </a:prstGeom>
          <a:noFill/>
        </p:spPr>
      </p:pic>
      <p:sp>
        <p:nvSpPr>
          <p:cNvPr id="324615" name="Text Box 7"/>
          <p:cNvSpPr txBox="1">
            <a:spLocks noChangeArrowheads="1"/>
          </p:cNvSpPr>
          <p:nvPr/>
        </p:nvSpPr>
        <p:spPr bwMode="auto">
          <a:xfrm>
            <a:off x="234950" y="1263650"/>
            <a:ext cx="3079750" cy="366713"/>
          </a:xfrm>
          <a:prstGeom prst="rect">
            <a:avLst/>
          </a:prstGeom>
          <a:noFill/>
          <a:ln w="9525" algn="ctr">
            <a:noFill/>
            <a:miter lim="800000"/>
            <a:headEnd/>
            <a:tailEnd/>
          </a:ln>
          <a:effectLst/>
        </p:spPr>
        <p:txBody>
          <a:bodyPr wrap="none">
            <a:spAutoFit/>
          </a:bodyPr>
          <a:lstStyle/>
          <a:p>
            <a:r>
              <a:rPr lang="en-US" sz="1800" b="1">
                <a:solidFill>
                  <a:schemeClr val="tx1"/>
                </a:solidFill>
              </a:rPr>
              <a:t>14 March: Unit 3 explosion</a:t>
            </a:r>
          </a:p>
        </p:txBody>
      </p:sp>
      <p:sp>
        <p:nvSpPr>
          <p:cNvPr id="324616" name="Text Box 8"/>
          <p:cNvSpPr txBox="1">
            <a:spLocks noChangeArrowheads="1"/>
          </p:cNvSpPr>
          <p:nvPr/>
        </p:nvSpPr>
        <p:spPr bwMode="auto">
          <a:xfrm>
            <a:off x="4051300" y="4002088"/>
            <a:ext cx="4835525" cy="336550"/>
          </a:xfrm>
          <a:prstGeom prst="rect">
            <a:avLst/>
          </a:prstGeom>
          <a:solidFill>
            <a:schemeClr val="bg1"/>
          </a:solidFill>
          <a:ln w="9525" algn="ctr">
            <a:noFill/>
            <a:miter lim="800000"/>
            <a:headEnd/>
            <a:tailEnd/>
          </a:ln>
          <a:effectLst/>
        </p:spPr>
        <p:txBody>
          <a:bodyPr wrap="none">
            <a:spAutoFit/>
          </a:bodyPr>
          <a:lstStyle/>
          <a:p>
            <a:r>
              <a:rPr lang="en-US"/>
              <a:t>Source: TEPCO; Video image obtained 8 May 2011</a:t>
            </a:r>
          </a:p>
        </p:txBody>
      </p:sp>
      <p:sp>
        <p:nvSpPr>
          <p:cNvPr id="324617" name="Text Box 9"/>
          <p:cNvSpPr txBox="1">
            <a:spLocks noChangeArrowheads="1"/>
          </p:cNvSpPr>
          <p:nvPr/>
        </p:nvSpPr>
        <p:spPr bwMode="auto">
          <a:xfrm>
            <a:off x="301625" y="3462338"/>
            <a:ext cx="1425575" cy="336550"/>
          </a:xfrm>
          <a:prstGeom prst="rect">
            <a:avLst/>
          </a:prstGeom>
          <a:noFill/>
          <a:ln w="9525" algn="ctr">
            <a:noFill/>
            <a:miter lim="800000"/>
            <a:headEnd/>
            <a:tailEnd/>
          </a:ln>
          <a:effectLst/>
        </p:spPr>
        <p:txBody>
          <a:bodyPr wrap="none">
            <a:spAutoFit/>
          </a:bodyPr>
          <a:lstStyle/>
          <a:p>
            <a:r>
              <a:rPr lang="en-US"/>
              <a:t>Source: NHK </a:t>
            </a:r>
          </a:p>
        </p:txBody>
      </p:sp>
      <p:pic>
        <p:nvPicPr>
          <p:cNvPr id="324618" name="Picture 10"/>
          <p:cNvPicPr>
            <a:picLocks noChangeAspect="1" noChangeArrowheads="1"/>
          </p:cNvPicPr>
          <p:nvPr/>
        </p:nvPicPr>
        <p:blipFill>
          <a:blip r:embed="rId4" cstate="print"/>
          <a:srcRect/>
          <a:stretch>
            <a:fillRect/>
          </a:stretch>
        </p:blipFill>
        <p:spPr bwMode="auto">
          <a:xfrm>
            <a:off x="3890963" y="4324350"/>
            <a:ext cx="5253037" cy="1620838"/>
          </a:xfrm>
          <a:prstGeom prst="rect">
            <a:avLst/>
          </a:prstGeom>
          <a:noFill/>
          <a:ln w="9525" algn="ctr">
            <a:noFill/>
            <a:miter lim="800000"/>
            <a:headEnd/>
            <a:tailEnd/>
          </a:ln>
          <a:effectLst/>
        </p:spPr>
      </p:pic>
      <p:sp>
        <p:nvSpPr>
          <p:cNvPr id="324620" name="Text Box 12"/>
          <p:cNvSpPr txBox="1">
            <a:spLocks noChangeArrowheads="1"/>
          </p:cNvSpPr>
          <p:nvPr/>
        </p:nvSpPr>
        <p:spPr bwMode="auto">
          <a:xfrm>
            <a:off x="7018338" y="6057900"/>
            <a:ext cx="2125662" cy="336550"/>
          </a:xfrm>
          <a:prstGeom prst="rect">
            <a:avLst/>
          </a:prstGeom>
          <a:noFill/>
          <a:ln w="9525" algn="ctr">
            <a:noFill/>
            <a:miter lim="800000"/>
            <a:headEnd/>
            <a:tailEnd/>
          </a:ln>
          <a:effectLst/>
        </p:spPr>
        <p:txBody>
          <a:bodyPr wrap="none">
            <a:spAutoFit/>
          </a:bodyPr>
          <a:lstStyle/>
          <a:p>
            <a:r>
              <a:rPr lang="en-US"/>
              <a:t>Data Source: TEPCO</a:t>
            </a:r>
          </a:p>
        </p:txBody>
      </p:sp>
      <p:pic>
        <p:nvPicPr>
          <p:cNvPr id="324621" name="Picture 13" descr="2011 Mar 24 - Hi-res arial offset view of 1F3-cropped"/>
          <p:cNvPicPr>
            <a:picLocks noChangeAspect="1" noChangeArrowheads="1"/>
          </p:cNvPicPr>
          <p:nvPr/>
        </p:nvPicPr>
        <p:blipFill>
          <a:blip r:embed="rId5" cstate="print"/>
          <a:srcRect/>
          <a:stretch>
            <a:fillRect/>
          </a:stretch>
        </p:blipFill>
        <p:spPr bwMode="auto">
          <a:xfrm>
            <a:off x="309563" y="3736975"/>
            <a:ext cx="3656012" cy="2794000"/>
          </a:xfrm>
          <a:prstGeom prst="rect">
            <a:avLst/>
          </a:prstGeom>
          <a:noFill/>
        </p:spPr>
      </p:pic>
      <p:sp>
        <p:nvSpPr>
          <p:cNvPr id="324619" name="Text Box 11"/>
          <p:cNvSpPr txBox="1">
            <a:spLocks noChangeArrowheads="1"/>
          </p:cNvSpPr>
          <p:nvPr/>
        </p:nvSpPr>
        <p:spPr bwMode="auto">
          <a:xfrm>
            <a:off x="4087813" y="5957888"/>
            <a:ext cx="2819400" cy="650875"/>
          </a:xfrm>
          <a:prstGeom prst="rect">
            <a:avLst/>
          </a:prstGeom>
          <a:solidFill>
            <a:schemeClr val="bg1"/>
          </a:solidFill>
          <a:ln w="9525" algn="ctr">
            <a:solidFill>
              <a:schemeClr val="tx1"/>
            </a:solidFill>
            <a:miter lim="800000"/>
            <a:headEnd/>
            <a:tailEnd/>
          </a:ln>
          <a:effectLst/>
        </p:spPr>
        <p:txBody>
          <a:bodyPr>
            <a:spAutoFit/>
          </a:bodyPr>
          <a:lstStyle/>
          <a:p>
            <a:r>
              <a:rPr lang="en-US" sz="1800" b="1"/>
              <a:t>13 April – Unit 3 pool reported to be “full”</a:t>
            </a:r>
          </a:p>
        </p:txBody>
      </p:sp>
      <p:sp>
        <p:nvSpPr>
          <p:cNvPr id="324622" name="Text Box 14"/>
          <p:cNvSpPr txBox="1">
            <a:spLocks noChangeArrowheads="1"/>
          </p:cNvSpPr>
          <p:nvPr/>
        </p:nvSpPr>
        <p:spPr bwMode="auto">
          <a:xfrm>
            <a:off x="0" y="6203950"/>
            <a:ext cx="4003675" cy="336550"/>
          </a:xfrm>
          <a:prstGeom prst="rect">
            <a:avLst/>
          </a:prstGeom>
          <a:solidFill>
            <a:schemeClr val="bg1"/>
          </a:solidFill>
          <a:ln w="9525" algn="ctr">
            <a:noFill/>
            <a:miter lim="800000"/>
            <a:headEnd/>
            <a:tailEnd/>
          </a:ln>
          <a:effectLst/>
        </p:spPr>
        <p:txBody>
          <a:bodyPr wrap="none">
            <a:spAutoFit/>
          </a:bodyPr>
          <a:lstStyle/>
          <a:p>
            <a:r>
              <a:rPr lang="en-US"/>
              <a:t>Source: Air Photo Service Co. Ltd., Japan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r>
              <a:rPr lang="en-US"/>
              <a:t>Status of Units 1 &amp; 2 Fuel Pools</a:t>
            </a:r>
          </a:p>
        </p:txBody>
      </p:sp>
      <p:sp>
        <p:nvSpPr>
          <p:cNvPr id="9" name="Content Placeholder 8"/>
          <p:cNvSpPr>
            <a:spLocks noGrp="1"/>
          </p:cNvSpPr>
          <p:nvPr>
            <p:ph idx="1"/>
          </p:nvPr>
        </p:nvSpPr>
        <p:spPr>
          <a:xfrm>
            <a:off x="457201" y="1416050"/>
            <a:ext cx="2571750" cy="3198813"/>
          </a:xfrm>
        </p:spPr>
        <p:txBody>
          <a:bodyPr/>
          <a:lstStyle/>
          <a:p>
            <a:r>
              <a:rPr lang="en-US" dirty="0" smtClean="0"/>
              <a:t>No video or photographic images of either pool</a:t>
            </a:r>
          </a:p>
          <a:p>
            <a:r>
              <a:rPr lang="en-US" dirty="0" smtClean="0"/>
              <a:t>Unit 2 pool had 2</a:t>
            </a:r>
            <a:r>
              <a:rPr lang="en-US" baseline="30000" dirty="0" smtClean="0"/>
              <a:t>nd</a:t>
            </a:r>
            <a:r>
              <a:rPr lang="en-US" dirty="0" smtClean="0"/>
              <a:t> highest thermal load (0.5 MW)</a:t>
            </a:r>
          </a:p>
          <a:p>
            <a:r>
              <a:rPr lang="en-US" dirty="0" smtClean="0"/>
              <a:t>Unit 2 water additions start 3/20</a:t>
            </a:r>
          </a:p>
        </p:txBody>
      </p:sp>
      <p:pic>
        <p:nvPicPr>
          <p:cNvPr id="332806" name="Picture 6" descr="2011 Mar 20 - Hi-res aerial shot of Units 1&amp;2 only-cropped"/>
          <p:cNvPicPr>
            <a:picLocks noChangeAspect="1" noChangeArrowheads="1"/>
          </p:cNvPicPr>
          <p:nvPr/>
        </p:nvPicPr>
        <p:blipFill>
          <a:blip r:embed="rId3" cstate="print"/>
          <a:srcRect/>
          <a:stretch>
            <a:fillRect/>
          </a:stretch>
        </p:blipFill>
        <p:spPr bwMode="auto">
          <a:xfrm>
            <a:off x="3065463" y="1319213"/>
            <a:ext cx="6078537" cy="3656012"/>
          </a:xfrm>
          <a:prstGeom prst="rect">
            <a:avLst/>
          </a:prstGeom>
          <a:noFill/>
        </p:spPr>
      </p:pic>
      <p:sp>
        <p:nvSpPr>
          <p:cNvPr id="332805" name="Text Box 5"/>
          <p:cNvSpPr txBox="1">
            <a:spLocks noChangeArrowheads="1"/>
          </p:cNvSpPr>
          <p:nvPr/>
        </p:nvSpPr>
        <p:spPr bwMode="auto">
          <a:xfrm rot="16200000">
            <a:off x="2663509" y="5657087"/>
            <a:ext cx="1817052" cy="584775"/>
          </a:xfrm>
          <a:prstGeom prst="rect">
            <a:avLst/>
          </a:prstGeom>
          <a:solidFill>
            <a:schemeClr val="bg1"/>
          </a:solidFill>
          <a:ln w="9525" algn="ctr">
            <a:noFill/>
            <a:miter lim="800000"/>
            <a:headEnd/>
            <a:tailEnd/>
          </a:ln>
          <a:effectLst/>
        </p:spPr>
        <p:txBody>
          <a:bodyPr wrap="square">
            <a:spAutoFit/>
          </a:bodyPr>
          <a:lstStyle/>
          <a:p>
            <a:r>
              <a:rPr lang="en-US" b="1" dirty="0"/>
              <a:t>Unit 2 fuel pool water analysis</a:t>
            </a:r>
          </a:p>
        </p:txBody>
      </p:sp>
      <p:pic>
        <p:nvPicPr>
          <p:cNvPr id="332804" name="Picture 4"/>
          <p:cNvPicPr>
            <a:picLocks noChangeAspect="1" noChangeArrowheads="1"/>
          </p:cNvPicPr>
          <p:nvPr/>
        </p:nvPicPr>
        <p:blipFill>
          <a:blip r:embed="rId4" cstate="print"/>
          <a:srcRect/>
          <a:stretch>
            <a:fillRect/>
          </a:stretch>
        </p:blipFill>
        <p:spPr bwMode="auto">
          <a:xfrm>
            <a:off x="3844925" y="4852988"/>
            <a:ext cx="5299075" cy="1654175"/>
          </a:xfrm>
          <a:prstGeom prst="rect">
            <a:avLst/>
          </a:prstGeom>
          <a:noFill/>
          <a:ln w="9525" algn="ctr">
            <a:noFill/>
            <a:miter lim="800000"/>
            <a:headEnd/>
            <a:tailEnd/>
          </a:ln>
          <a:effectLst/>
        </p:spPr>
      </p:pic>
      <p:sp>
        <p:nvSpPr>
          <p:cNvPr id="332808" name="Text Box 8"/>
          <p:cNvSpPr txBox="1">
            <a:spLocks noChangeArrowheads="1"/>
          </p:cNvSpPr>
          <p:nvPr/>
        </p:nvSpPr>
        <p:spPr bwMode="auto">
          <a:xfrm>
            <a:off x="4817745" y="6521450"/>
            <a:ext cx="2125663" cy="336550"/>
          </a:xfrm>
          <a:prstGeom prst="rect">
            <a:avLst/>
          </a:prstGeom>
          <a:noFill/>
          <a:ln w="9525" algn="ctr">
            <a:noFill/>
            <a:miter lim="800000"/>
            <a:headEnd/>
            <a:tailEnd/>
          </a:ln>
          <a:effectLst/>
        </p:spPr>
        <p:txBody>
          <a:bodyPr wrap="none">
            <a:spAutoFit/>
          </a:bodyPr>
          <a:lstStyle/>
          <a:p>
            <a:r>
              <a:rPr lang="en-US" dirty="0"/>
              <a:t>Data Source: TEPCO</a:t>
            </a:r>
          </a:p>
        </p:txBody>
      </p:sp>
      <p:sp>
        <p:nvSpPr>
          <p:cNvPr id="332809" name="Text Box 9"/>
          <p:cNvSpPr txBox="1">
            <a:spLocks noChangeArrowheads="1"/>
          </p:cNvSpPr>
          <p:nvPr/>
        </p:nvSpPr>
        <p:spPr bwMode="auto">
          <a:xfrm>
            <a:off x="5140325" y="4545013"/>
            <a:ext cx="4003675" cy="336550"/>
          </a:xfrm>
          <a:prstGeom prst="rect">
            <a:avLst/>
          </a:prstGeom>
          <a:solidFill>
            <a:schemeClr val="bg1"/>
          </a:solidFill>
          <a:ln w="9525" algn="ctr">
            <a:noFill/>
            <a:miter lim="800000"/>
            <a:headEnd/>
            <a:tailEnd/>
          </a:ln>
          <a:effectLst/>
        </p:spPr>
        <p:txBody>
          <a:bodyPr wrap="none">
            <a:spAutoFit/>
          </a:bodyPr>
          <a:lstStyle/>
          <a:p>
            <a:r>
              <a:rPr lang="en-US" dirty="0"/>
              <a:t>Source: Air Photo Service Co. Ltd., Japan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Units 1 - 4 Summary as of 16 August 2011</a:t>
            </a:r>
            <a:endParaRPr lang="en-US" dirty="0"/>
          </a:p>
        </p:txBody>
      </p:sp>
      <p:pic>
        <p:nvPicPr>
          <p:cNvPr id="365569" name="Picture 1"/>
          <p:cNvPicPr>
            <a:picLocks noChangeAspect="1" noChangeArrowheads="1"/>
          </p:cNvPicPr>
          <p:nvPr/>
        </p:nvPicPr>
        <p:blipFill>
          <a:blip r:embed="rId2" cstate="print"/>
          <a:srcRect/>
          <a:stretch>
            <a:fillRect/>
          </a:stretch>
        </p:blipFill>
        <p:spPr bwMode="auto">
          <a:xfrm>
            <a:off x="1036320" y="974408"/>
            <a:ext cx="7288530" cy="5490216"/>
          </a:xfrm>
          <a:prstGeom prst="rect">
            <a:avLst/>
          </a:prstGeom>
          <a:noFill/>
          <a:ln w="9525">
            <a:noFill/>
            <a:miter lim="800000"/>
            <a:headEnd/>
            <a:tailEnd/>
          </a:ln>
          <a:effectLst/>
        </p:spPr>
      </p:pic>
      <p:sp>
        <p:nvSpPr>
          <p:cNvPr id="4" name="TextBox 3"/>
          <p:cNvSpPr txBox="1"/>
          <p:nvPr/>
        </p:nvSpPr>
        <p:spPr>
          <a:xfrm>
            <a:off x="7493099" y="615602"/>
            <a:ext cx="1650901" cy="338554"/>
          </a:xfrm>
          <a:prstGeom prst="rect">
            <a:avLst/>
          </a:prstGeom>
          <a:noFill/>
        </p:spPr>
        <p:txBody>
          <a:bodyPr wrap="none" rtlCol="0">
            <a:spAutoFit/>
          </a:bodyPr>
          <a:lstStyle/>
          <a:p>
            <a:r>
              <a:rPr lang="en-US" dirty="0" smtClean="0"/>
              <a:t>Source: TEPCO</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Units 1 - 4 Summary as of 16 August 2011</a:t>
            </a:r>
            <a:endParaRPr lang="en-US" dirty="0"/>
          </a:p>
        </p:txBody>
      </p:sp>
      <p:sp>
        <p:nvSpPr>
          <p:cNvPr id="4" name="TextBox 3"/>
          <p:cNvSpPr txBox="1"/>
          <p:nvPr/>
        </p:nvSpPr>
        <p:spPr>
          <a:xfrm>
            <a:off x="316158" y="4838312"/>
            <a:ext cx="7391149" cy="1815882"/>
          </a:xfrm>
          <a:prstGeom prst="rect">
            <a:avLst/>
          </a:prstGeom>
          <a:noFill/>
        </p:spPr>
        <p:txBody>
          <a:bodyPr wrap="square" rtlCol="0">
            <a:spAutoFit/>
          </a:bodyPr>
          <a:lstStyle/>
          <a:p>
            <a:pPr marL="122238" indent="-122238" algn="l">
              <a:spcBef>
                <a:spcPts val="0"/>
              </a:spcBef>
              <a:buFont typeface="Arial" pitchFamily="34" charset="0"/>
              <a:buChar char="•"/>
            </a:pPr>
            <a:r>
              <a:rPr lang="en-US" dirty="0" smtClean="0"/>
              <a:t>Structure reinforcement of Unit 4 pool completed</a:t>
            </a:r>
          </a:p>
          <a:p>
            <a:pPr marL="122238" indent="-122238" algn="l">
              <a:spcBef>
                <a:spcPts val="0"/>
              </a:spcBef>
              <a:buFont typeface="Arial" pitchFamily="34" charset="0"/>
              <a:buChar char="•"/>
            </a:pPr>
            <a:r>
              <a:rPr lang="en-US" dirty="0" smtClean="0"/>
              <a:t>Hydrazine has been added to Units 2, 3, 4 for corrosion concerns</a:t>
            </a:r>
          </a:p>
          <a:p>
            <a:pPr marL="122238" indent="-122238" algn="l">
              <a:spcBef>
                <a:spcPts val="0"/>
              </a:spcBef>
              <a:buFont typeface="Arial" pitchFamily="34" charset="0"/>
              <a:buChar char="•"/>
            </a:pPr>
            <a:r>
              <a:rPr lang="en-US" dirty="0" smtClean="0"/>
              <a:t>Boric acid has been added to Unit 3 for pH purposes</a:t>
            </a:r>
          </a:p>
          <a:p>
            <a:pPr marL="122238" indent="-122238" algn="l">
              <a:spcBef>
                <a:spcPts val="0"/>
              </a:spcBef>
              <a:buFont typeface="Arial" pitchFamily="34" charset="0"/>
              <a:buChar char="•"/>
            </a:pPr>
            <a:r>
              <a:rPr lang="en-US" dirty="0" smtClean="0"/>
              <a:t>A truck-mounted desalination unit is being planned for CL- reduction; movable between units; not in service as of 8/15/11</a:t>
            </a:r>
          </a:p>
          <a:p>
            <a:pPr marL="122238" indent="-122238" algn="l">
              <a:spcBef>
                <a:spcPts val="0"/>
              </a:spcBef>
              <a:buFont typeface="Arial" pitchFamily="34" charset="0"/>
              <a:buChar char="•"/>
            </a:pPr>
            <a:r>
              <a:rPr lang="en-US" dirty="0" smtClean="0"/>
              <a:t>Unit 3 water sample of 5/9/11 showed CL- at 2,400 </a:t>
            </a:r>
            <a:r>
              <a:rPr lang="en-US" dirty="0" err="1" smtClean="0"/>
              <a:t>ppm</a:t>
            </a:r>
            <a:r>
              <a:rPr lang="en-US" dirty="0" smtClean="0"/>
              <a:t> and pH 11.2</a:t>
            </a:r>
          </a:p>
          <a:p>
            <a:pPr marL="122238" indent="-122238" algn="l">
              <a:spcBef>
                <a:spcPts val="0"/>
              </a:spcBef>
              <a:buFont typeface="Arial" pitchFamily="34" charset="0"/>
              <a:buChar char="•"/>
            </a:pPr>
            <a:r>
              <a:rPr lang="en-US" dirty="0" smtClean="0"/>
              <a:t>ND - Not Detectable </a:t>
            </a:r>
            <a:endParaRPr lang="en-US" dirty="0"/>
          </a:p>
        </p:txBody>
      </p:sp>
      <p:pic>
        <p:nvPicPr>
          <p:cNvPr id="322561" name="Picture 1" descr="Description: cid:image001.png@01CC633C.03DCA080"/>
          <p:cNvPicPr>
            <a:picLocks noChangeAspect="1" noChangeArrowheads="1"/>
          </p:cNvPicPr>
          <p:nvPr/>
        </p:nvPicPr>
        <p:blipFill>
          <a:blip r:embed="rId2" cstate="print"/>
          <a:srcRect/>
          <a:stretch>
            <a:fillRect/>
          </a:stretch>
        </p:blipFill>
        <p:spPr bwMode="auto">
          <a:xfrm>
            <a:off x="487679" y="1417320"/>
            <a:ext cx="7916341" cy="3322320"/>
          </a:xfrm>
          <a:prstGeom prst="rect">
            <a:avLst/>
          </a:prstGeom>
          <a:noFill/>
          <a:ln w="9525">
            <a:noFill/>
            <a:miter lim="800000"/>
            <a:headEnd/>
            <a:tailEnd/>
          </a:ln>
        </p:spPr>
      </p:pic>
      <p:sp>
        <p:nvSpPr>
          <p:cNvPr id="5" name="TextBox 4"/>
          <p:cNvSpPr txBox="1"/>
          <p:nvPr/>
        </p:nvSpPr>
        <p:spPr>
          <a:xfrm>
            <a:off x="7367309" y="6082748"/>
            <a:ext cx="1650901" cy="338554"/>
          </a:xfrm>
          <a:prstGeom prst="rect">
            <a:avLst/>
          </a:prstGeom>
          <a:noFill/>
        </p:spPr>
        <p:txBody>
          <a:bodyPr wrap="none" rtlCol="0">
            <a:spAutoFit/>
          </a:bodyPr>
          <a:lstStyle/>
          <a:p>
            <a:r>
              <a:rPr lang="en-US" dirty="0" smtClean="0"/>
              <a:t>Source: TEPCO</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7200" y="182563"/>
            <a:ext cx="8372475" cy="914400"/>
          </a:xfrm>
        </p:spPr>
        <p:txBody>
          <a:bodyPr/>
          <a:lstStyle/>
          <a:p>
            <a:r>
              <a:rPr lang="en-US" dirty="0"/>
              <a:t>Status of Fuel in Dry Storage and Common Pool</a:t>
            </a:r>
          </a:p>
        </p:txBody>
      </p:sp>
      <p:sp>
        <p:nvSpPr>
          <p:cNvPr id="321539" name="Rectangle 3"/>
          <p:cNvSpPr>
            <a:spLocks noGrp="1" noChangeArrowheads="1"/>
          </p:cNvSpPr>
          <p:nvPr>
            <p:ph type="body" idx="1"/>
          </p:nvPr>
        </p:nvSpPr>
        <p:spPr>
          <a:xfrm>
            <a:off x="457200" y="1416050"/>
            <a:ext cx="8226425" cy="1490663"/>
          </a:xfrm>
        </p:spPr>
        <p:txBody>
          <a:bodyPr/>
          <a:lstStyle/>
          <a:p>
            <a:r>
              <a:rPr lang="en-US" dirty="0"/>
              <a:t>17 March - While also inundated with water, TEPCO confirms integrity of dry storage casks and building</a:t>
            </a:r>
          </a:p>
          <a:p>
            <a:r>
              <a:rPr lang="en-US" dirty="0"/>
              <a:t>18 March - TEPCO confirms stability of common fuel pool</a:t>
            </a:r>
          </a:p>
        </p:txBody>
      </p:sp>
      <p:pic>
        <p:nvPicPr>
          <p:cNvPr id="321544" name="Picture 8"/>
          <p:cNvPicPr>
            <a:picLocks noChangeArrowheads="1"/>
          </p:cNvPicPr>
          <p:nvPr/>
        </p:nvPicPr>
        <p:blipFill>
          <a:blip r:embed="rId3" cstate="print"/>
          <a:srcRect/>
          <a:stretch>
            <a:fillRect/>
          </a:stretch>
        </p:blipFill>
        <p:spPr bwMode="auto">
          <a:xfrm>
            <a:off x="0" y="2701925"/>
            <a:ext cx="6638925" cy="3656013"/>
          </a:xfrm>
          <a:prstGeom prst="rect">
            <a:avLst/>
          </a:prstGeom>
          <a:noFill/>
          <a:ln w="9525">
            <a:noFill/>
            <a:miter lim="800000"/>
            <a:headEnd/>
            <a:tailEnd/>
          </a:ln>
          <a:effectLst/>
        </p:spPr>
      </p:pic>
      <p:sp>
        <p:nvSpPr>
          <p:cNvPr id="321540" name="Text Box 4"/>
          <p:cNvSpPr txBox="1">
            <a:spLocks noChangeArrowheads="1"/>
          </p:cNvSpPr>
          <p:nvPr/>
        </p:nvSpPr>
        <p:spPr bwMode="auto">
          <a:xfrm>
            <a:off x="0" y="6256338"/>
            <a:ext cx="1639888" cy="336550"/>
          </a:xfrm>
          <a:prstGeom prst="rect">
            <a:avLst/>
          </a:prstGeom>
          <a:noFill/>
          <a:ln w="9525" algn="ctr">
            <a:noFill/>
            <a:miter lim="800000"/>
            <a:headEnd/>
            <a:tailEnd/>
          </a:ln>
          <a:effectLst/>
        </p:spPr>
        <p:txBody>
          <a:bodyPr wrap="none">
            <a:spAutoFit/>
          </a:bodyPr>
          <a:lstStyle/>
          <a:p>
            <a:r>
              <a:rPr lang="en-US"/>
              <a:t>Source: TEPCO</a:t>
            </a:r>
          </a:p>
        </p:txBody>
      </p:sp>
      <p:graphicFrame>
        <p:nvGraphicFramePr>
          <p:cNvPr id="321542" name="Object 6"/>
          <p:cNvGraphicFramePr>
            <a:graphicFrameLocks noGrp="1" noChangeAspect="1"/>
          </p:cNvGraphicFramePr>
          <p:nvPr>
            <p:ph sz="half" idx="4294967295"/>
          </p:nvPr>
        </p:nvGraphicFramePr>
        <p:xfrm>
          <a:off x="6164263" y="3425825"/>
          <a:ext cx="2979737" cy="2513013"/>
        </p:xfrm>
        <a:graphic>
          <a:graphicData uri="http://schemas.openxmlformats.org/presentationml/2006/ole">
            <mc:AlternateContent xmlns:mc="http://schemas.openxmlformats.org/markup-compatibility/2006">
              <mc:Choice xmlns:v="urn:schemas-microsoft-com:vml" Requires="v">
                <p:oleObj spid="_x0000_s321544" name="Image" r:id="rId4" imgW="2286005" imgH="1927102" progId="">
                  <p:embed/>
                </p:oleObj>
              </mc:Choice>
              <mc:Fallback>
                <p:oleObj name="Image" r:id="rId4" imgW="2286005" imgH="1927102"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4263" y="3425825"/>
                        <a:ext cx="2979737" cy="25130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en-US"/>
              <a:t>Broader Picture:  Event Analysis </a:t>
            </a:r>
            <a:r>
              <a:rPr lang="en-US">
                <a:cs typeface="Arial" charset="0"/>
              </a:rPr>
              <a:t>►</a:t>
            </a:r>
            <a:r>
              <a:rPr lang="en-US"/>
              <a:t> Understanding </a:t>
            </a:r>
            <a:r>
              <a:rPr lang="en-US">
                <a:cs typeface="Arial" charset="0"/>
              </a:rPr>
              <a:t>►</a:t>
            </a:r>
            <a:r>
              <a:rPr lang="en-US"/>
              <a:t> Lessons Learned</a:t>
            </a:r>
          </a:p>
        </p:txBody>
      </p:sp>
      <p:sp>
        <p:nvSpPr>
          <p:cNvPr id="295939" name="Rectangle 3"/>
          <p:cNvSpPr>
            <a:spLocks noGrp="1" noChangeArrowheads="1"/>
          </p:cNvSpPr>
          <p:nvPr>
            <p:ph type="body" idx="1"/>
          </p:nvPr>
        </p:nvSpPr>
        <p:spPr>
          <a:xfrm>
            <a:off x="133213" y="1492595"/>
            <a:ext cx="3524388" cy="5083175"/>
          </a:xfrm>
        </p:spPr>
        <p:txBody>
          <a:bodyPr/>
          <a:lstStyle/>
          <a:p>
            <a:pPr>
              <a:lnSpc>
                <a:spcPct val="75000"/>
              </a:lnSpc>
            </a:pPr>
            <a:r>
              <a:rPr lang="en-US" sz="2000" dirty="0"/>
              <a:t>U.S. plant features and operating practice have evolved in light of operating experience and knowledge</a:t>
            </a:r>
          </a:p>
          <a:p>
            <a:pPr>
              <a:lnSpc>
                <a:spcPct val="75000"/>
              </a:lnSpc>
            </a:pPr>
            <a:r>
              <a:rPr lang="en-US" sz="2000" dirty="0"/>
              <a:t>Still </a:t>
            </a:r>
            <a:r>
              <a:rPr lang="en-US" sz="2000" dirty="0" smtClean="0"/>
              <a:t>early </a:t>
            </a:r>
            <a:r>
              <a:rPr lang="en-US" sz="2000" dirty="0"/>
              <a:t>in Fukushima recovery phase</a:t>
            </a:r>
          </a:p>
          <a:p>
            <a:pPr>
              <a:lnSpc>
                <a:spcPct val="75000"/>
              </a:lnSpc>
            </a:pPr>
            <a:r>
              <a:rPr lang="en-US" sz="2000" dirty="0"/>
              <a:t>Event analysis remains incomplete</a:t>
            </a:r>
          </a:p>
          <a:p>
            <a:pPr>
              <a:lnSpc>
                <a:spcPct val="75000"/>
              </a:lnSpc>
            </a:pPr>
            <a:r>
              <a:rPr lang="en-US" sz="2000" dirty="0"/>
              <a:t>Implications for U.S. plant design and operations not fully understood</a:t>
            </a:r>
          </a:p>
          <a:p>
            <a:pPr>
              <a:lnSpc>
                <a:spcPct val="75000"/>
              </a:lnSpc>
            </a:pPr>
            <a:r>
              <a:rPr lang="en-US" sz="2000" dirty="0"/>
              <a:t>Post-Fukushima:</a:t>
            </a:r>
          </a:p>
          <a:p>
            <a:pPr lvl="1">
              <a:lnSpc>
                <a:spcPct val="75000"/>
              </a:lnSpc>
            </a:pPr>
            <a:r>
              <a:rPr lang="en-US" sz="2000" dirty="0"/>
              <a:t>vulnerabilities identified and corrected</a:t>
            </a:r>
          </a:p>
          <a:p>
            <a:pPr lvl="1">
              <a:lnSpc>
                <a:spcPct val="75000"/>
              </a:lnSpc>
            </a:pPr>
            <a:r>
              <a:rPr lang="en-US" sz="2000" dirty="0"/>
              <a:t>mitigation strategies developed for credible beyond design basis hazards</a:t>
            </a:r>
          </a:p>
        </p:txBody>
      </p:sp>
      <p:grpSp>
        <p:nvGrpSpPr>
          <p:cNvPr id="2" name="Group 15"/>
          <p:cNvGrpSpPr>
            <a:grpSpLocks/>
          </p:cNvGrpSpPr>
          <p:nvPr/>
        </p:nvGrpSpPr>
        <p:grpSpPr bwMode="auto">
          <a:xfrm>
            <a:off x="3898900" y="1217613"/>
            <a:ext cx="5245100" cy="5257800"/>
            <a:chOff x="3735" y="777"/>
            <a:chExt cx="3304" cy="3312"/>
          </a:xfrm>
        </p:grpSpPr>
        <p:sp>
          <p:nvSpPr>
            <p:cNvPr id="295940" name="Oval 4"/>
            <p:cNvSpPr>
              <a:spLocks noChangeArrowheads="1"/>
            </p:cNvSpPr>
            <p:nvPr/>
          </p:nvSpPr>
          <p:spPr bwMode="auto">
            <a:xfrm>
              <a:off x="3735" y="777"/>
              <a:ext cx="3304" cy="3304"/>
            </a:xfrm>
            <a:prstGeom prst="ellipse">
              <a:avLst/>
            </a:prstGeom>
            <a:solidFill>
              <a:schemeClr val="accent1"/>
            </a:solidFill>
            <a:ln w="9525">
              <a:solidFill>
                <a:schemeClr val="tx1"/>
              </a:solidFill>
              <a:round/>
              <a:headEnd/>
              <a:tailEnd/>
            </a:ln>
            <a:effectLst/>
          </p:spPr>
          <p:txBody>
            <a:bodyPr wrap="none" anchor="ctr"/>
            <a:lstStyle/>
            <a:p>
              <a:pPr marL="219075" indent="-219075"/>
              <a:endParaRPr lang="en-US" sz="2000" b="1"/>
            </a:p>
          </p:txBody>
        </p:sp>
        <p:sp>
          <p:nvSpPr>
            <p:cNvPr id="295941" name="Oval 5"/>
            <p:cNvSpPr>
              <a:spLocks noChangeArrowheads="1"/>
            </p:cNvSpPr>
            <p:nvPr/>
          </p:nvSpPr>
          <p:spPr bwMode="auto">
            <a:xfrm>
              <a:off x="3907" y="2407"/>
              <a:ext cx="1281" cy="1234"/>
            </a:xfrm>
            <a:prstGeom prst="ellipse">
              <a:avLst/>
            </a:prstGeom>
            <a:solidFill>
              <a:srgbClr val="99CCFF"/>
            </a:solidFill>
            <a:ln w="9525">
              <a:solidFill>
                <a:schemeClr val="tx1"/>
              </a:solidFill>
              <a:round/>
              <a:headEnd/>
              <a:tailEnd/>
            </a:ln>
            <a:effectLst/>
          </p:spPr>
          <p:txBody>
            <a:bodyPr anchor="ctr"/>
            <a:lstStyle/>
            <a:p>
              <a:r>
                <a:rPr lang="en-US"/>
                <a:t>Post 9/11 or B.5.B Mitigation Strategies </a:t>
              </a:r>
            </a:p>
          </p:txBody>
        </p:sp>
        <p:sp>
          <p:nvSpPr>
            <p:cNvPr id="295942" name="Oval 6"/>
            <p:cNvSpPr>
              <a:spLocks noChangeArrowheads="1"/>
            </p:cNvSpPr>
            <p:nvPr/>
          </p:nvSpPr>
          <p:spPr bwMode="auto">
            <a:xfrm>
              <a:off x="5616" y="1605"/>
              <a:ext cx="1423" cy="1479"/>
            </a:xfrm>
            <a:prstGeom prst="ellipse">
              <a:avLst/>
            </a:prstGeom>
            <a:solidFill>
              <a:srgbClr val="CCFFCC"/>
            </a:solidFill>
            <a:ln w="9525">
              <a:solidFill>
                <a:schemeClr val="tx1"/>
              </a:solidFill>
              <a:round/>
              <a:headEnd/>
              <a:tailEnd/>
            </a:ln>
            <a:effectLst/>
          </p:spPr>
          <p:txBody>
            <a:bodyPr anchor="ctr"/>
            <a:lstStyle/>
            <a:p>
              <a:r>
                <a:rPr lang="en-US"/>
                <a:t>TMI Modifications</a:t>
              </a:r>
            </a:p>
          </p:txBody>
        </p:sp>
        <p:sp>
          <p:nvSpPr>
            <p:cNvPr id="295943" name="Oval 7"/>
            <p:cNvSpPr>
              <a:spLocks noChangeArrowheads="1"/>
            </p:cNvSpPr>
            <p:nvPr/>
          </p:nvSpPr>
          <p:spPr bwMode="auto">
            <a:xfrm>
              <a:off x="5463" y="2516"/>
              <a:ext cx="1286" cy="1258"/>
            </a:xfrm>
            <a:prstGeom prst="ellipse">
              <a:avLst/>
            </a:prstGeom>
            <a:solidFill>
              <a:srgbClr val="CC99FF"/>
            </a:solidFill>
            <a:ln w="9525">
              <a:solidFill>
                <a:schemeClr val="tx1"/>
              </a:solidFill>
              <a:round/>
              <a:headEnd/>
              <a:tailEnd/>
            </a:ln>
            <a:effectLst/>
          </p:spPr>
          <p:txBody>
            <a:bodyPr anchor="ctr"/>
            <a:lstStyle/>
            <a:p>
              <a:r>
                <a:rPr lang="en-US"/>
                <a:t>IPE / IPEEE and PRA Modifications</a:t>
              </a:r>
            </a:p>
          </p:txBody>
        </p:sp>
        <p:sp>
          <p:nvSpPr>
            <p:cNvPr id="295944" name="Oval 8"/>
            <p:cNvSpPr>
              <a:spLocks noChangeArrowheads="1"/>
            </p:cNvSpPr>
            <p:nvPr/>
          </p:nvSpPr>
          <p:spPr bwMode="auto">
            <a:xfrm>
              <a:off x="4162" y="794"/>
              <a:ext cx="1960" cy="2074"/>
            </a:xfrm>
            <a:prstGeom prst="ellipse">
              <a:avLst/>
            </a:prstGeom>
            <a:solidFill>
              <a:srgbClr val="FFFF99"/>
            </a:solidFill>
            <a:ln w="9525">
              <a:solidFill>
                <a:schemeClr val="tx1"/>
              </a:solidFill>
              <a:round/>
              <a:headEnd/>
              <a:tailEnd/>
            </a:ln>
            <a:effectLst/>
          </p:spPr>
          <p:txBody>
            <a:bodyPr anchor="ctr"/>
            <a:lstStyle/>
            <a:p>
              <a:r>
                <a:rPr lang="en-US"/>
                <a:t>Design Basis Accidents</a:t>
              </a:r>
            </a:p>
          </p:txBody>
        </p:sp>
        <p:sp>
          <p:nvSpPr>
            <p:cNvPr id="295949" name="Oval 13"/>
            <p:cNvSpPr>
              <a:spLocks noChangeArrowheads="1"/>
            </p:cNvSpPr>
            <p:nvPr/>
          </p:nvSpPr>
          <p:spPr bwMode="auto">
            <a:xfrm>
              <a:off x="4761" y="3023"/>
              <a:ext cx="999" cy="1066"/>
            </a:xfrm>
            <a:prstGeom prst="ellipse">
              <a:avLst/>
            </a:prstGeom>
            <a:solidFill>
              <a:srgbClr val="FF9900"/>
            </a:solidFill>
            <a:ln w="9525" algn="ctr">
              <a:solidFill>
                <a:schemeClr val="tx1"/>
              </a:solidFill>
              <a:round/>
              <a:headEnd/>
              <a:tailEnd/>
            </a:ln>
            <a:effectLst/>
          </p:spPr>
          <p:txBody>
            <a:bodyPr wrap="none" anchor="ctr"/>
            <a:lstStyle/>
            <a:p>
              <a:r>
                <a:rPr lang="en-US"/>
                <a:t>Fukushima</a:t>
              </a:r>
              <a:br>
                <a:rPr lang="en-US"/>
              </a:br>
              <a:r>
                <a:rPr lang="en-US"/>
                <a:t>Strategies</a:t>
              </a:r>
            </a:p>
          </p:txBody>
        </p:sp>
      </p:grpSp>
      <p:sp>
        <p:nvSpPr>
          <p:cNvPr id="295952" name="Text Box 16"/>
          <p:cNvSpPr txBox="1">
            <a:spLocks noChangeArrowheads="1"/>
          </p:cNvSpPr>
          <p:nvPr/>
        </p:nvSpPr>
        <p:spPr bwMode="auto">
          <a:xfrm rot="18521133">
            <a:off x="2951162" y="1882776"/>
            <a:ext cx="2422525" cy="457200"/>
          </a:xfrm>
          <a:prstGeom prst="rect">
            <a:avLst/>
          </a:prstGeom>
          <a:noFill/>
          <a:ln w="9525" algn="ctr">
            <a:noFill/>
            <a:miter lim="800000"/>
            <a:headEnd/>
            <a:tailEnd/>
          </a:ln>
          <a:effectLst/>
        </p:spPr>
        <p:txBody>
          <a:bodyPr wrap="none">
            <a:spAutoFit/>
          </a:bodyPr>
          <a:lstStyle/>
          <a:p>
            <a:r>
              <a:rPr lang="en-US" sz="2400"/>
              <a:t>All Hazard Risks</a:t>
            </a:r>
          </a:p>
        </p:txBody>
      </p:sp>
      <p:sp>
        <p:nvSpPr>
          <p:cNvPr id="295953" name="Line 17"/>
          <p:cNvSpPr>
            <a:spLocks noChangeShapeType="1"/>
          </p:cNvSpPr>
          <p:nvPr/>
        </p:nvSpPr>
        <p:spPr bwMode="auto">
          <a:xfrm flipV="1">
            <a:off x="4191000" y="5105400"/>
            <a:ext cx="441325" cy="1050925"/>
          </a:xfrm>
          <a:prstGeom prst="line">
            <a:avLst/>
          </a:prstGeom>
          <a:noFill/>
          <a:ln w="9525">
            <a:solidFill>
              <a:schemeClr val="tx1"/>
            </a:solidFill>
            <a:round/>
            <a:headEnd/>
            <a:tailEnd type="triangle" w="med" len="med"/>
          </a:ln>
          <a:effectLst/>
        </p:spPr>
        <p:txBody>
          <a:bodyPr anchor="ctr"/>
          <a:lstStyle/>
          <a:p>
            <a:endParaRPr lang="en-US"/>
          </a:p>
        </p:txBody>
      </p:sp>
      <p:sp>
        <p:nvSpPr>
          <p:cNvPr id="295954" name="Line 18"/>
          <p:cNvSpPr>
            <a:spLocks noChangeShapeType="1"/>
          </p:cNvSpPr>
          <p:nvPr/>
        </p:nvSpPr>
        <p:spPr bwMode="auto">
          <a:xfrm flipV="1">
            <a:off x="4205288" y="4191000"/>
            <a:ext cx="1722437" cy="1919288"/>
          </a:xfrm>
          <a:prstGeom prst="line">
            <a:avLst/>
          </a:prstGeom>
          <a:noFill/>
          <a:ln w="9525">
            <a:solidFill>
              <a:schemeClr val="tx1"/>
            </a:solidFill>
            <a:round/>
            <a:headEnd/>
            <a:tailEnd type="triangle" w="med" len="med"/>
          </a:ln>
          <a:effectLst/>
        </p:spPr>
        <p:txBody>
          <a:bodyPr anchor="ctr"/>
          <a:lstStyle/>
          <a:p>
            <a:endParaRPr lang="en-US"/>
          </a:p>
        </p:txBody>
      </p:sp>
      <p:sp>
        <p:nvSpPr>
          <p:cNvPr id="295955" name="Line 19"/>
          <p:cNvSpPr>
            <a:spLocks noChangeShapeType="1"/>
          </p:cNvSpPr>
          <p:nvPr/>
        </p:nvSpPr>
        <p:spPr bwMode="auto">
          <a:xfrm flipV="1">
            <a:off x="4160838" y="3336925"/>
            <a:ext cx="3641725" cy="2805113"/>
          </a:xfrm>
          <a:prstGeom prst="line">
            <a:avLst/>
          </a:prstGeom>
          <a:noFill/>
          <a:ln w="9525">
            <a:solidFill>
              <a:schemeClr val="tx1"/>
            </a:solidFill>
            <a:round/>
            <a:headEnd/>
            <a:tailEnd type="triangle" w="med" len="med"/>
          </a:ln>
          <a:effectLst/>
        </p:spPr>
        <p:txBody>
          <a:bodyPr anchor="ctr"/>
          <a:lstStyle/>
          <a:p>
            <a:endParaRPr lang="en-US"/>
          </a:p>
        </p:txBody>
      </p:sp>
      <p:sp>
        <p:nvSpPr>
          <p:cNvPr id="295956" name="Line 20"/>
          <p:cNvSpPr>
            <a:spLocks noChangeShapeType="1"/>
          </p:cNvSpPr>
          <p:nvPr/>
        </p:nvSpPr>
        <p:spPr bwMode="auto">
          <a:xfrm flipV="1">
            <a:off x="4160838" y="4587875"/>
            <a:ext cx="2803525" cy="1568450"/>
          </a:xfrm>
          <a:prstGeom prst="line">
            <a:avLst/>
          </a:prstGeom>
          <a:noFill/>
          <a:ln w="9525">
            <a:solidFill>
              <a:schemeClr val="tx1"/>
            </a:solidFill>
            <a:round/>
            <a:headEnd/>
            <a:tailEnd type="triangle" w="med" len="med"/>
          </a:ln>
          <a:effectLst/>
        </p:spPr>
        <p:txBody>
          <a:bodyPr anchor="ctr"/>
          <a:lstStyle/>
          <a:p>
            <a:endParaRPr lang="en-US"/>
          </a:p>
        </p:txBody>
      </p:sp>
      <p:sp>
        <p:nvSpPr>
          <p:cNvPr id="295957" name="Line 21"/>
          <p:cNvSpPr>
            <a:spLocks noChangeShapeType="1"/>
          </p:cNvSpPr>
          <p:nvPr/>
        </p:nvSpPr>
        <p:spPr bwMode="auto">
          <a:xfrm flipV="1">
            <a:off x="4175125" y="6035675"/>
            <a:ext cx="1752600" cy="104775"/>
          </a:xfrm>
          <a:prstGeom prst="line">
            <a:avLst/>
          </a:prstGeom>
          <a:noFill/>
          <a:ln w="9525">
            <a:solidFill>
              <a:schemeClr val="tx1"/>
            </a:solidFill>
            <a:round/>
            <a:headEnd/>
            <a:tailEnd type="triangle" w="med" len="med"/>
          </a:ln>
          <a:effectLst/>
        </p:spPr>
        <p:txBody>
          <a:bodyPr anchor="ctr"/>
          <a:lstStyle/>
          <a:p>
            <a:endParaRPr lang="en-US"/>
          </a:p>
        </p:txBody>
      </p:sp>
      <p:sp>
        <p:nvSpPr>
          <p:cNvPr id="295958" name="Text Box 22"/>
          <p:cNvSpPr txBox="1">
            <a:spLocks noChangeArrowheads="1"/>
          </p:cNvSpPr>
          <p:nvPr/>
        </p:nvSpPr>
        <p:spPr bwMode="auto">
          <a:xfrm>
            <a:off x="3344863" y="6151563"/>
            <a:ext cx="1490662" cy="457200"/>
          </a:xfrm>
          <a:prstGeom prst="rect">
            <a:avLst/>
          </a:prstGeom>
          <a:noFill/>
          <a:ln w="9525" algn="ctr">
            <a:noFill/>
            <a:miter lim="800000"/>
            <a:headEnd/>
            <a:tailEnd/>
          </a:ln>
          <a:effectLst/>
        </p:spPr>
        <p:txBody>
          <a:bodyPr wrap="none">
            <a:spAutoFit/>
          </a:bodyPr>
          <a:lstStyle/>
          <a:p>
            <a:r>
              <a:rPr lang="en-US" sz="2400"/>
              <a:t>Mitigation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idx="4294967295"/>
          </p:nvPr>
        </p:nvSpPr>
        <p:spPr/>
        <p:txBody>
          <a:bodyPr/>
          <a:lstStyle/>
          <a:p>
            <a:r>
              <a:rPr lang="en-US" dirty="0" smtClean="0"/>
              <a:t>Post-Fukushima R&amp;D Path Forward </a:t>
            </a:r>
            <a:endParaRPr lang="en-US" dirty="0"/>
          </a:p>
        </p:txBody>
      </p:sp>
      <p:sp>
        <p:nvSpPr>
          <p:cNvPr id="227331" name="Rectangle 3"/>
          <p:cNvSpPr>
            <a:spLocks noGrp="1" noChangeArrowheads="1"/>
          </p:cNvSpPr>
          <p:nvPr>
            <p:ph type="body" idx="4294967295"/>
          </p:nvPr>
        </p:nvSpPr>
        <p:spPr>
          <a:xfrm>
            <a:off x="327990" y="1455806"/>
            <a:ext cx="5923723" cy="4935538"/>
          </a:xfrm>
        </p:spPr>
        <p:txBody>
          <a:bodyPr/>
          <a:lstStyle/>
          <a:p>
            <a:pPr eaLnBrk="1" hangingPunct="1"/>
            <a:r>
              <a:rPr lang="en-US" dirty="0" smtClean="0">
                <a:solidFill>
                  <a:schemeClr val="tx1"/>
                </a:solidFill>
              </a:rPr>
              <a:t>Verify current understanding</a:t>
            </a:r>
          </a:p>
          <a:p>
            <a:pPr eaLnBrk="1" hangingPunct="1"/>
            <a:r>
              <a:rPr lang="en-US" dirty="0" smtClean="0">
                <a:solidFill>
                  <a:schemeClr val="tx1"/>
                </a:solidFill>
              </a:rPr>
              <a:t>Identify and address gaps</a:t>
            </a:r>
          </a:p>
          <a:p>
            <a:pPr lvl="1"/>
            <a:r>
              <a:rPr lang="en-US" dirty="0" smtClean="0">
                <a:solidFill>
                  <a:schemeClr val="tx1"/>
                </a:solidFill>
              </a:rPr>
              <a:t>Risks posed by external hazards</a:t>
            </a:r>
          </a:p>
          <a:p>
            <a:pPr lvl="1"/>
            <a:r>
              <a:rPr lang="en-US" dirty="0" smtClean="0">
                <a:solidFill>
                  <a:schemeClr val="tx1"/>
                </a:solidFill>
              </a:rPr>
              <a:t>Severe accident progression, including combustible gas control</a:t>
            </a:r>
          </a:p>
          <a:p>
            <a:pPr lvl="1"/>
            <a:r>
              <a:rPr lang="en-US" dirty="0" smtClean="0">
                <a:solidFill>
                  <a:schemeClr val="tx1"/>
                </a:solidFill>
              </a:rPr>
              <a:t>Monitoring and instrument needs </a:t>
            </a:r>
          </a:p>
          <a:p>
            <a:pPr lvl="1"/>
            <a:r>
              <a:rPr lang="en-US" dirty="0" smtClean="0">
                <a:solidFill>
                  <a:schemeClr val="tx1"/>
                </a:solidFill>
              </a:rPr>
              <a:t>Radiological releases and paths</a:t>
            </a:r>
          </a:p>
          <a:p>
            <a:pPr lvl="1"/>
            <a:r>
              <a:rPr lang="en-US" dirty="0" smtClean="0">
                <a:solidFill>
                  <a:schemeClr val="tx1"/>
                </a:solidFill>
              </a:rPr>
              <a:t>Fuel pool phenomena and relative risk</a:t>
            </a:r>
          </a:p>
          <a:p>
            <a:pPr lvl="1"/>
            <a:r>
              <a:rPr lang="en-US" dirty="0" smtClean="0">
                <a:solidFill>
                  <a:schemeClr val="tx1"/>
                </a:solidFill>
              </a:rPr>
              <a:t>Integration and execution of mitigation actions</a:t>
            </a:r>
          </a:p>
          <a:p>
            <a:r>
              <a:rPr lang="en-US" dirty="0" smtClean="0">
                <a:solidFill>
                  <a:schemeClr val="tx1"/>
                </a:solidFill>
              </a:rPr>
              <a:t>Establish and preserve pedigreed Fukushima accident knowledge base</a:t>
            </a:r>
          </a:p>
        </p:txBody>
      </p:sp>
      <p:pic>
        <p:nvPicPr>
          <p:cNvPr id="227333" name="Picture 8"/>
          <p:cNvPicPr>
            <a:picLocks noChangeAspect="1" noChangeArrowheads="1"/>
          </p:cNvPicPr>
          <p:nvPr/>
        </p:nvPicPr>
        <p:blipFill>
          <a:blip r:embed="rId3" cstate="print"/>
          <a:srcRect/>
          <a:stretch>
            <a:fillRect/>
          </a:stretch>
        </p:blipFill>
        <p:spPr bwMode="auto">
          <a:xfrm>
            <a:off x="6330950" y="2487613"/>
            <a:ext cx="2538413" cy="249237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457200" y="2466975"/>
            <a:ext cx="8226425" cy="914400"/>
          </a:xfrm>
          <a:noFill/>
          <a:ln/>
        </p:spPr>
        <p:txBody>
          <a:bodyPr/>
          <a:lstStyle/>
          <a:p>
            <a:pPr algn="ctr"/>
            <a:r>
              <a:rPr lang="en-US"/>
              <a:t>Together…Shaping the Future of Electricity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6">
      <a:dk1>
        <a:srgbClr val="000000"/>
      </a:dk1>
      <a:lt1>
        <a:srgbClr val="FFFFFF"/>
      </a:lt1>
      <a:dk2>
        <a:srgbClr val="0013C5"/>
      </a:dk2>
      <a:lt2>
        <a:srgbClr val="B2B2B2"/>
      </a:lt2>
      <a:accent1>
        <a:srgbClr val="A50021"/>
      </a:accent1>
      <a:accent2>
        <a:srgbClr val="006699"/>
      </a:accent2>
      <a:accent3>
        <a:srgbClr val="FFFFFF"/>
      </a:accent3>
      <a:accent4>
        <a:srgbClr val="000000"/>
      </a:accent4>
      <a:accent5>
        <a:srgbClr val="CFAAAB"/>
      </a:accent5>
      <a:accent6>
        <a:srgbClr val="005C8A"/>
      </a:accent6>
      <a:hlink>
        <a:srgbClr val="FF9933"/>
      </a:hlink>
      <a:folHlink>
        <a:srgbClr val="33CC33"/>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99FF"/>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CC99FF"/>
        </a:solid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600" b="0" i="0" u="none" strike="noStrike" cap="none" normalizeH="0" baseline="0" smtClean="0">
            <a:ln>
              <a:noFill/>
            </a:ln>
            <a:solidFill>
              <a:srgbClr val="000000"/>
            </a:solidFill>
            <a:effectLst/>
            <a:latin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13">
        <a:dk1>
          <a:srgbClr val="000000"/>
        </a:dk1>
        <a:lt1>
          <a:srgbClr val="FFFFFF"/>
        </a:lt1>
        <a:dk2>
          <a:srgbClr val="0013C5"/>
        </a:dk2>
        <a:lt2>
          <a:srgbClr val="B2B2B2"/>
        </a:lt2>
        <a:accent1>
          <a:srgbClr val="B04359"/>
        </a:accent1>
        <a:accent2>
          <a:srgbClr val="006699"/>
        </a:accent2>
        <a:accent3>
          <a:srgbClr val="FFFFFF"/>
        </a:accent3>
        <a:accent4>
          <a:srgbClr val="000000"/>
        </a:accent4>
        <a:accent5>
          <a:srgbClr val="D4B0B5"/>
        </a:accent5>
        <a:accent6>
          <a:srgbClr val="005C8A"/>
        </a:accent6>
        <a:hlink>
          <a:srgbClr val="FFA432"/>
        </a:hlink>
        <a:folHlink>
          <a:srgbClr val="4FE37C"/>
        </a:folHlink>
      </a:clrScheme>
      <a:clrMap bg1="lt1" tx1="dk1" bg2="lt2" tx2="dk2" accent1="accent1" accent2="accent2" accent3="accent3" accent4="accent4" accent5="accent5" accent6="accent6" hlink="hlink" folHlink="folHlink"/>
    </a:extraClrScheme>
    <a:extraClrScheme>
      <a:clrScheme name="blank 14">
        <a:dk1>
          <a:srgbClr val="000000"/>
        </a:dk1>
        <a:lt1>
          <a:srgbClr val="FFFFFF"/>
        </a:lt1>
        <a:dk2>
          <a:srgbClr val="0013C5"/>
        </a:dk2>
        <a:lt2>
          <a:srgbClr val="B2B2B2"/>
        </a:lt2>
        <a:accent1>
          <a:srgbClr val="A50021"/>
        </a:accent1>
        <a:accent2>
          <a:srgbClr val="006699"/>
        </a:accent2>
        <a:accent3>
          <a:srgbClr val="FFFFFF"/>
        </a:accent3>
        <a:accent4>
          <a:srgbClr val="000000"/>
        </a:accent4>
        <a:accent5>
          <a:srgbClr val="CFAAAB"/>
        </a:accent5>
        <a:accent6>
          <a:srgbClr val="005C8A"/>
        </a:accent6>
        <a:hlink>
          <a:srgbClr val="FFA432"/>
        </a:hlink>
        <a:folHlink>
          <a:srgbClr val="4FE37C"/>
        </a:folHlink>
      </a:clrScheme>
      <a:clrMap bg1="lt1" tx1="dk1" bg2="lt2" tx2="dk2" accent1="accent1" accent2="accent2" accent3="accent3" accent4="accent4" accent5="accent5" accent6="accent6" hlink="hlink" folHlink="folHlink"/>
    </a:extraClrScheme>
    <a:extraClrScheme>
      <a:clrScheme name="blank 15">
        <a:dk1>
          <a:srgbClr val="000000"/>
        </a:dk1>
        <a:lt1>
          <a:srgbClr val="FFFFFF"/>
        </a:lt1>
        <a:dk2>
          <a:srgbClr val="0013C5"/>
        </a:dk2>
        <a:lt2>
          <a:srgbClr val="B2B2B2"/>
        </a:lt2>
        <a:accent1>
          <a:srgbClr val="A50021"/>
        </a:accent1>
        <a:accent2>
          <a:srgbClr val="006699"/>
        </a:accent2>
        <a:accent3>
          <a:srgbClr val="FFFFFF"/>
        </a:accent3>
        <a:accent4>
          <a:srgbClr val="000000"/>
        </a:accent4>
        <a:accent5>
          <a:srgbClr val="CFAAAB"/>
        </a:accent5>
        <a:accent6>
          <a:srgbClr val="005C8A"/>
        </a:accent6>
        <a:hlink>
          <a:srgbClr val="FF9933"/>
        </a:hlink>
        <a:folHlink>
          <a:srgbClr val="4FE37C"/>
        </a:folHlink>
      </a:clrScheme>
      <a:clrMap bg1="lt1" tx1="dk1" bg2="lt2" tx2="dk2" accent1="accent1" accent2="accent2" accent3="accent3" accent4="accent4" accent5="accent5" accent6="accent6" hlink="hlink" folHlink="folHlink"/>
    </a:extraClrScheme>
    <a:extraClrScheme>
      <a:clrScheme name="blank 16">
        <a:dk1>
          <a:srgbClr val="000000"/>
        </a:dk1>
        <a:lt1>
          <a:srgbClr val="FFFFFF"/>
        </a:lt1>
        <a:dk2>
          <a:srgbClr val="0013C5"/>
        </a:dk2>
        <a:lt2>
          <a:srgbClr val="B2B2B2"/>
        </a:lt2>
        <a:accent1>
          <a:srgbClr val="A50021"/>
        </a:accent1>
        <a:accent2>
          <a:srgbClr val="006699"/>
        </a:accent2>
        <a:accent3>
          <a:srgbClr val="FFFFFF"/>
        </a:accent3>
        <a:accent4>
          <a:srgbClr val="000000"/>
        </a:accent4>
        <a:accent5>
          <a:srgbClr val="CFAAAB"/>
        </a:accent5>
        <a:accent6>
          <a:srgbClr val="005C8A"/>
        </a:accent6>
        <a:hlink>
          <a:srgbClr val="FF9933"/>
        </a:hlink>
        <a:folHlink>
          <a:srgbClr val="33CC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2523</TotalTime>
  <Words>2472</Words>
  <Application>Microsoft Office PowerPoint</Application>
  <PresentationFormat>On-screen Show (4:3)</PresentationFormat>
  <Paragraphs>401</Paragraphs>
  <Slides>47</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blank</vt:lpstr>
      <vt:lpstr>Image</vt:lpstr>
      <vt:lpstr>Explaining the Unexpected: Early Analysis of the Fukushima Dai-ichi Fuel Pools</vt:lpstr>
      <vt:lpstr>Fukushima Dai-Ichi:  Applying Industry and Government Resources</vt:lpstr>
      <vt:lpstr>U.S. Based Institutions - Event Response Role</vt:lpstr>
      <vt:lpstr>EPRI Role / Industry Path Forward</vt:lpstr>
      <vt:lpstr>Industry Roles under “The Way Forward”</vt:lpstr>
      <vt:lpstr>Fukushima Dai-ichi Before 11 March 2011</vt:lpstr>
      <vt:lpstr>Fukushima Dai-ichi After Tsunami</vt:lpstr>
      <vt:lpstr>Fukushima Dai-ichi After Tsunami</vt:lpstr>
      <vt:lpstr>11 March Fukushima Dai-ichi Tsunami Strike</vt:lpstr>
      <vt:lpstr>11 March Tsunami Strike at Fukushima Dai-ichi</vt:lpstr>
      <vt:lpstr>Early Event Analysis</vt:lpstr>
      <vt:lpstr>What is a Spent Fuel Pool?</vt:lpstr>
      <vt:lpstr>Fukushima Dai-ichi Design</vt:lpstr>
      <vt:lpstr>Fukushima Dai-ichi Fuel Pool</vt:lpstr>
      <vt:lpstr>Spent Fuel Pool Details</vt:lpstr>
      <vt:lpstr>Used Fuel Management at Fukushima Dai-ichi</vt:lpstr>
      <vt:lpstr>Fukushima Dai-ichi Fuel Pool Inventories</vt:lpstr>
      <vt:lpstr>1F4 Fuel Pool Map Indexed by Assembly Thermal Power</vt:lpstr>
      <vt:lpstr>Understood: Hydrogen Explosions in  Units 1 and 3</vt:lpstr>
      <vt:lpstr>Unexpected: 15 March Unit 4 Damage</vt:lpstr>
      <vt:lpstr>Early Focus on 1F Unit 4 Pool</vt:lpstr>
      <vt:lpstr>March 16: Grave Statements from US Officials</vt:lpstr>
      <vt:lpstr>Rampant Speculation on Cause of Unit 4 Damage</vt:lpstr>
      <vt:lpstr>Early Information for Unit 4 Assessment</vt:lpstr>
      <vt:lpstr>Lots of Unfiltered Information</vt:lpstr>
      <vt:lpstr>Milestone: 13 April 2011 Water Analysis Data for Unit 4 Pool</vt:lpstr>
      <vt:lpstr>Reported Water Additions to 1F4 Consistent with Evaporation – Not Leakage</vt:lpstr>
      <vt:lpstr>Milestone: Underwater Images of Unit 4 Pool Conditions</vt:lpstr>
      <vt:lpstr>Closing in on Cause for Unit 4 Damage</vt:lpstr>
      <vt:lpstr>TEPCO 16 May 2011 Theory for Source of Hydrogen in Unit 4 </vt:lpstr>
      <vt:lpstr>TEPCO 16 May 2011 Theory for Source of Hydrogen in Unit 4 (cont’d)</vt:lpstr>
      <vt:lpstr>1F4 Emergency Gas Treatment System – Post Accident Configuration</vt:lpstr>
      <vt:lpstr>June 15: The Correction</vt:lpstr>
      <vt:lpstr>Interim EPRI Assessments</vt:lpstr>
      <vt:lpstr>Early EPRI Criticality Assessment for Fukushima Dai-ichi Fuel Pools</vt:lpstr>
      <vt:lpstr>Fuel Pool Evolution Following Loss of Cooling</vt:lpstr>
      <vt:lpstr>Estimated Time Margins for 1F Pools Based on Simple Calculations</vt:lpstr>
      <vt:lpstr>TEPCO 20 June 2011 Theory for Evolution of 1F4 Fuel Pool Water Inventory following LOCA</vt:lpstr>
      <vt:lpstr>Early EPRI Evaluation of Scenarios Implicating Fuel Pool in Unit 4 Explosion</vt:lpstr>
      <vt:lpstr>Status of Unit 3 Fuel Pool</vt:lpstr>
      <vt:lpstr>Status of Units 1 &amp; 2 Fuel Pools</vt:lpstr>
      <vt:lpstr>Units 1 - 4 Summary as of 16 August 2011</vt:lpstr>
      <vt:lpstr>Units 1 - 4 Summary as of 16 August 2011</vt:lpstr>
      <vt:lpstr>Status of Fuel in Dry Storage and Common Pool</vt:lpstr>
      <vt:lpstr>Broader Picture:  Event Analysis ► Understanding ► Lessons Learned</vt:lpstr>
      <vt:lpstr>Post-Fukushima R&amp;D Path Forward </vt:lpstr>
      <vt:lpstr>Together…Shaping the Future of Electricity</vt:lpstr>
    </vt:vector>
  </TitlesOfParts>
  <Company>EPRI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EPRI Strategic Issue: Long Term Operation  of Nuclear Power Plants</dc:title>
  <dc:creator>EPRI</dc:creator>
  <dc:description>Copyright 2011</dc:description>
  <cp:lastModifiedBy>Wendy Woehr</cp:lastModifiedBy>
  <cp:revision>176</cp:revision>
  <cp:lastPrinted>2005-05-03T23:36:11Z</cp:lastPrinted>
  <dcterms:created xsi:type="dcterms:W3CDTF">2011-04-07T19:23:50Z</dcterms:created>
  <dcterms:modified xsi:type="dcterms:W3CDTF">2011-10-04T19:18:12Z</dcterms:modified>
</cp:coreProperties>
</file>